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 id="2147483687" r:id="rId3"/>
  </p:sldMasterIdLst>
  <p:notesMasterIdLst>
    <p:notesMasterId r:id="rId25"/>
  </p:notesMasterIdLst>
  <p:handoutMasterIdLst>
    <p:handoutMasterId r:id="rId26"/>
  </p:handoutMasterIdLst>
  <p:sldIdLst>
    <p:sldId id="260" r:id="rId4"/>
    <p:sldId id="361" r:id="rId5"/>
    <p:sldId id="368" r:id="rId6"/>
    <p:sldId id="372" r:id="rId7"/>
    <p:sldId id="353" r:id="rId8"/>
    <p:sldId id="371" r:id="rId9"/>
    <p:sldId id="356" r:id="rId10"/>
    <p:sldId id="355" r:id="rId11"/>
    <p:sldId id="362" r:id="rId12"/>
    <p:sldId id="369" r:id="rId13"/>
    <p:sldId id="359" r:id="rId14"/>
    <p:sldId id="370" r:id="rId15"/>
    <p:sldId id="367" r:id="rId16"/>
    <p:sldId id="363" r:id="rId17"/>
    <p:sldId id="352" r:id="rId18"/>
    <p:sldId id="360" r:id="rId19"/>
    <p:sldId id="357" r:id="rId20"/>
    <p:sldId id="380" r:id="rId21"/>
    <p:sldId id="382" r:id="rId22"/>
    <p:sldId id="381" r:id="rId23"/>
    <p:sldId id="383"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Patterson" initials="nc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5E617"/>
    <a:srgbClr val="00FF00"/>
    <a:srgbClr val="A50021"/>
    <a:srgbClr val="FFFFFF"/>
    <a:srgbClr val="008CCC"/>
    <a:srgbClr val="2905A1"/>
    <a:srgbClr val="ED2E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44" autoAdjust="0"/>
    <p:restoredTop sz="99293" autoAdjust="0"/>
  </p:normalViewPr>
  <p:slideViewPr>
    <p:cSldViewPr snapToGrid="0">
      <p:cViewPr>
        <p:scale>
          <a:sx n="75" d="100"/>
          <a:sy n="75" d="100"/>
        </p:scale>
        <p:origin x="-782" y="139"/>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5" d="100"/>
          <a:sy n="95" d="100"/>
        </p:scale>
        <p:origin x="-3392"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94563"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94564"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94565"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D90C9D2-5187-495E-A965-ECEE5DC948BB}" type="slidenum">
              <a:rPr lang="en-US"/>
              <a:pPr/>
              <a:t>‹#›</a:t>
            </a:fld>
            <a:endParaRPr lang="en-US" dirty="0"/>
          </a:p>
        </p:txBody>
      </p:sp>
    </p:spTree>
    <p:extLst>
      <p:ext uri="{BB962C8B-B14F-4D97-AF65-F5344CB8AC3E}">
        <p14:creationId xmlns="" xmlns:p14="http://schemas.microsoft.com/office/powerpoint/2010/main" val="219533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defTabSz="954088">
              <a:defRPr sz="1300"/>
            </a:lvl1pPr>
          </a:lstStyle>
          <a:p>
            <a:endParaRPr lang="en-US" dirty="0"/>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algn="r" defTabSz="954088">
              <a:defRPr sz="1300"/>
            </a:lvl1pPr>
          </a:lstStyle>
          <a:p>
            <a:endParaRPr lang="en-US" dirty="0"/>
          </a:p>
        </p:txBody>
      </p:sp>
      <p:sp>
        <p:nvSpPr>
          <p:cNvPr id="922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defTabSz="954088">
              <a:defRPr sz="1300"/>
            </a:lvl1pPr>
          </a:lstStyle>
          <a:p>
            <a:endParaRPr lang="en-US" dirty="0"/>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algn="r" defTabSz="954088">
              <a:defRPr sz="1300"/>
            </a:lvl1pPr>
          </a:lstStyle>
          <a:p>
            <a:fld id="{3814FA73-15F3-4385-BF23-83252194A500}" type="slidenum">
              <a:rPr lang="en-US"/>
              <a:pPr/>
              <a:t>‹#›</a:t>
            </a:fld>
            <a:endParaRPr lang="en-US" dirty="0"/>
          </a:p>
        </p:txBody>
      </p:sp>
    </p:spTree>
    <p:extLst>
      <p:ext uri="{BB962C8B-B14F-4D97-AF65-F5344CB8AC3E}">
        <p14:creationId xmlns="" xmlns:p14="http://schemas.microsoft.com/office/powerpoint/2010/main" val="42561879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7A8A-1409-46C2-8F78-098AF04E63F7}" type="slidenum">
              <a:rPr lang="en-US"/>
              <a:pPr/>
              <a:t>1</a:t>
            </a:fld>
            <a:endParaRPr lang="en-US"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F1DF3-50FC-4D7D-BD22-7B3D60A67F30}" type="slidenum">
              <a:rPr lang="en-US"/>
              <a:pPr/>
              <a:t>16</a:t>
            </a:fld>
            <a:endParaRPr lang="en-US" dirty="0"/>
          </a:p>
        </p:txBody>
      </p:sp>
      <p:sp>
        <p:nvSpPr>
          <p:cNvPr id="258050" name="Rectangle 2"/>
          <p:cNvSpPr>
            <a:spLocks noGrp="1" noRot="1" noChangeAspect="1" noChangeArrowheads="1" noTextEdit="1"/>
          </p:cNvSpPr>
          <p:nvPr>
            <p:ph type="sldImg"/>
          </p:nvPr>
        </p:nvSpPr>
        <p:spPr>
          <a:xfrm>
            <a:off x="1171575" y="687388"/>
            <a:ext cx="4679950" cy="3509962"/>
          </a:xfrm>
          <a:ln/>
        </p:spPr>
      </p:sp>
      <p:sp>
        <p:nvSpPr>
          <p:cNvPr id="258051" name="Rectangle 3"/>
          <p:cNvSpPr>
            <a:spLocks noGrp="1" noChangeArrowheads="1"/>
          </p:cNvSpPr>
          <p:nvPr>
            <p:ph type="body" idx="1"/>
          </p:nvPr>
        </p:nvSpPr>
        <p:spPr>
          <a:xfrm>
            <a:off x="1168400" y="4729163"/>
            <a:ext cx="4751388" cy="1187450"/>
          </a:xfrm>
          <a:noFill/>
          <a:ln/>
        </p:spPr>
        <p:txBody>
          <a:bodyPr lIns="91584" tIns="45792" rIns="91584" bIns="45792">
            <a:spAutoFit/>
          </a:bodyPr>
          <a:lstStyle/>
          <a:p>
            <a:r>
              <a:rPr lang="en-US" dirty="0"/>
              <a:t>The Standard CMMI Appraisal Method for Process Improvement (SCAMPI) is a rigorous appraisal methodology used for appraising an organization’s process maturity by looking at evidence of implementation of best practices.  The outcome of an appraisal is a maturity or capability level rating. Maturity levels can be used for benchmarking.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28B6B-AD30-4CFE-B85E-A53167C75993}" type="slidenum">
              <a:rPr lang="en-US"/>
              <a:pPr/>
              <a:t>17</a:t>
            </a:fld>
            <a:endParaRPr lang="en-US" dirty="0"/>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dirty="0"/>
              <a:t>10 generic practices support the generic goal of </a:t>
            </a:r>
            <a:r>
              <a:rPr lang="en-US" dirty="0" smtClean="0"/>
              <a:t>institutionalizing </a:t>
            </a:r>
            <a:r>
              <a:rPr lang="en-US" dirty="0"/>
              <a:t>a managed process.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2089EF0-6B90-4FA5-8BE6-2ECA9230ECDD}" type="slidenum">
              <a:rPr lang="en-US"/>
              <a:pPr/>
              <a:t>18</a:t>
            </a:fld>
            <a:endParaRPr lang="en-US" dirty="0"/>
          </a:p>
        </p:txBody>
      </p:sp>
      <p:sp>
        <p:nvSpPr>
          <p:cNvPr id="1635330" name="Rectangle 2"/>
          <p:cNvSpPr>
            <a:spLocks noGrp="1" noRot="1" noChangeAspect="1" noChangeArrowheads="1"/>
          </p:cNvSpPr>
          <p:nvPr>
            <p:ph type="sldImg"/>
          </p:nvPr>
        </p:nvSpPr>
        <p:spPr bwMode="auto">
          <a:xfrm>
            <a:off x="1190625" y="703263"/>
            <a:ext cx="4629150" cy="3471862"/>
          </a:xfrm>
          <a:prstGeom prst="rect">
            <a:avLst/>
          </a:prstGeom>
          <a:solidFill>
            <a:srgbClr val="FFFFFF"/>
          </a:solidFill>
          <a:ln>
            <a:solidFill>
              <a:srgbClr val="000000"/>
            </a:solidFill>
            <a:miter lim="800000"/>
            <a:headEnd/>
            <a:tailEnd/>
          </a:ln>
        </p:spPr>
      </p:sp>
      <p:sp>
        <p:nvSpPr>
          <p:cNvPr id="1635331" name="Rectangle 3"/>
          <p:cNvSpPr>
            <a:spLocks noGrp="1" noChangeArrowheads="1"/>
          </p:cNvSpPr>
          <p:nvPr>
            <p:ph type="body" idx="1"/>
          </p:nvPr>
        </p:nvSpPr>
        <p:spPr bwMode="auto">
          <a:xfrm>
            <a:off x="931477" y="4412849"/>
            <a:ext cx="5144205" cy="4187303"/>
          </a:xfrm>
          <a:prstGeom prst="rect">
            <a:avLst/>
          </a:prstGeom>
          <a:solidFill>
            <a:srgbClr val="FFFFFF"/>
          </a:solidFill>
          <a:ln>
            <a:solidFill>
              <a:srgbClr val="000000"/>
            </a:solidFill>
            <a:miter lim="800000"/>
            <a:headEnd/>
            <a:tailEnd/>
          </a:ln>
        </p:spPr>
        <p:txBody>
          <a:bodyPr lIns="93156" tIns="46577" rIns="93156" bIns="46577"/>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2" name="Rectangle 3"/>
          <p:cNvSpPr>
            <a:spLocks noGrp="1" noChangeArrowheads="1"/>
          </p:cNvSpPr>
          <p:nvPr>
            <p:ph type="body" idx="1"/>
          </p:nvPr>
        </p:nvSpPr>
        <p:spPr bwMode="auto">
          <a:xfrm>
            <a:off x="935039" y="4416426"/>
            <a:ext cx="5140325"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The survey results for 2001 through 2007 Best Practices Conferences.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2" name="Rectangle 3"/>
          <p:cNvSpPr>
            <a:spLocks noGrp="1" noChangeArrowheads="1"/>
          </p:cNvSpPr>
          <p:nvPr>
            <p:ph type="body" idx="1"/>
          </p:nvPr>
        </p:nvSpPr>
        <p:spPr bwMode="auto">
          <a:xfrm>
            <a:off x="935039" y="4416426"/>
            <a:ext cx="5140325"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DE61C-D136-445D-A122-BFF212470556}" type="slidenum">
              <a:rPr lang="en-US"/>
              <a:pPr/>
              <a:t>2</a:t>
            </a:fld>
            <a:endParaRPr lang="en-US" dirty="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B439C-B193-4251-BDA6-588FBC40A454}" type="slidenum">
              <a:rPr lang="en-US"/>
              <a:pPr/>
              <a:t>4</a:t>
            </a:fld>
            <a:endParaRPr lang="en-US" dirty="0"/>
          </a:p>
        </p:txBody>
      </p:sp>
      <p:sp>
        <p:nvSpPr>
          <p:cNvPr id="245762" name="Rectangle 2"/>
          <p:cNvSpPr>
            <a:spLocks noGrp="1" noRot="1" noChangeAspect="1" noChangeArrowheads="1" noTextEdit="1"/>
          </p:cNvSpPr>
          <p:nvPr>
            <p:ph type="sldImg"/>
          </p:nvPr>
        </p:nvSpPr>
        <p:spPr>
          <a:xfrm>
            <a:off x="1189038" y="703263"/>
            <a:ext cx="4630737" cy="3473450"/>
          </a:xfrm>
          <a:ln/>
        </p:spPr>
      </p:sp>
      <p:sp>
        <p:nvSpPr>
          <p:cNvPr id="245763" name="Rectangle 3"/>
          <p:cNvSpPr>
            <a:spLocks noGrp="1" noChangeArrowheads="1"/>
          </p:cNvSpPr>
          <p:nvPr>
            <p:ph type="body" idx="1"/>
          </p:nvPr>
        </p:nvSpPr>
        <p:spPr>
          <a:xfrm>
            <a:off x="933450" y="4416425"/>
            <a:ext cx="5141913" cy="4183063"/>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B439C-B193-4251-BDA6-588FBC40A454}" type="slidenum">
              <a:rPr lang="en-US"/>
              <a:pPr/>
              <a:t>5</a:t>
            </a:fld>
            <a:endParaRPr lang="en-US" dirty="0"/>
          </a:p>
        </p:txBody>
      </p:sp>
      <p:sp>
        <p:nvSpPr>
          <p:cNvPr id="245762" name="Rectangle 2"/>
          <p:cNvSpPr>
            <a:spLocks noGrp="1" noRot="1" noChangeAspect="1" noChangeArrowheads="1" noTextEdit="1"/>
          </p:cNvSpPr>
          <p:nvPr>
            <p:ph type="sldImg"/>
          </p:nvPr>
        </p:nvSpPr>
        <p:spPr>
          <a:xfrm>
            <a:off x="1189038" y="703263"/>
            <a:ext cx="4630737" cy="3473450"/>
          </a:xfrm>
          <a:ln/>
        </p:spPr>
      </p:sp>
      <p:sp>
        <p:nvSpPr>
          <p:cNvPr id="245763" name="Rectangle 3"/>
          <p:cNvSpPr>
            <a:spLocks noGrp="1" noChangeArrowheads="1"/>
          </p:cNvSpPr>
          <p:nvPr>
            <p:ph type="body" idx="1"/>
          </p:nvPr>
        </p:nvSpPr>
        <p:spPr>
          <a:xfrm>
            <a:off x="933450" y="4416425"/>
            <a:ext cx="5141913" cy="4183063"/>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E50C5-5CB7-4D9D-B61C-1139A43C6E76}" type="slidenum">
              <a:rPr lang="en-US"/>
              <a:pPr/>
              <a:t>6</a:t>
            </a:fld>
            <a:endParaRPr lang="en-US" dirty="0"/>
          </a:p>
        </p:txBody>
      </p:sp>
      <p:sp>
        <p:nvSpPr>
          <p:cNvPr id="247810" name="Rectangle 2"/>
          <p:cNvSpPr>
            <a:spLocks noGrp="1" noRot="1" noChangeAspect="1" noChangeArrowheads="1" noTextEdit="1"/>
          </p:cNvSpPr>
          <p:nvPr>
            <p:ph type="sldImg"/>
          </p:nvPr>
        </p:nvSpPr>
        <p:spPr>
          <a:xfrm>
            <a:off x="1195388" y="704850"/>
            <a:ext cx="4627562" cy="3470275"/>
          </a:xfrm>
          <a:ln/>
        </p:spPr>
      </p:sp>
      <p:sp>
        <p:nvSpPr>
          <p:cNvPr id="247811" name="Rectangle 3"/>
          <p:cNvSpPr>
            <a:spLocks noGrp="1" noChangeArrowheads="1"/>
          </p:cNvSpPr>
          <p:nvPr>
            <p:ph type="body" idx="1"/>
          </p:nvPr>
        </p:nvSpPr>
        <p:spPr>
          <a:xfrm>
            <a:off x="1103313" y="4697413"/>
            <a:ext cx="4752975" cy="4144962"/>
          </a:xfrm>
        </p:spPr>
        <p:txBody>
          <a:bodyPr lIns="89879" tIns="44940" rIns="89879" bIns="44940"/>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BDB7E-C810-41FC-83E1-03D4862951CB}" type="slidenum">
              <a:rPr lang="en-US"/>
              <a:pPr/>
              <a:t>7</a:t>
            </a:fld>
            <a:endParaRPr 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dirty="0"/>
              <a:t>There are up to 5 generic goals</a:t>
            </a:r>
          </a:p>
          <a:p>
            <a:r>
              <a:rPr lang="en-US" dirty="0"/>
              <a:t>GG1 – Achieve Specific Goals</a:t>
            </a:r>
          </a:p>
          <a:p>
            <a:r>
              <a:rPr lang="en-US" dirty="0"/>
              <a:t>GG2 – institutionalize a managed process</a:t>
            </a:r>
          </a:p>
          <a:p>
            <a:r>
              <a:rPr lang="en-US" dirty="0"/>
              <a:t>Goal 3- institutionalizing a defined process (key for level 3)</a:t>
            </a:r>
          </a:p>
          <a:p>
            <a:r>
              <a:rPr lang="en-US" dirty="0"/>
              <a:t>4 – institutionalize a quantitatively managed process</a:t>
            </a:r>
          </a:p>
          <a:p>
            <a:r>
              <a:rPr lang="en-US" dirty="0"/>
              <a:t>5 – institutionalize an optimizing process</a:t>
            </a:r>
          </a:p>
          <a:p>
            <a:endParaRPr lang="en-US" dirty="0"/>
          </a:p>
          <a:p>
            <a:r>
              <a:rPr lang="en-US" dirty="0"/>
              <a:t>Defined is more at an organizational</a:t>
            </a:r>
          </a:p>
          <a:p>
            <a:r>
              <a:rPr lang="en-US" dirty="0"/>
              <a:t>Manage is more at a project level</a:t>
            </a:r>
          </a:p>
          <a:p>
            <a:endParaRPr lang="en-US" dirty="0"/>
          </a:p>
          <a:p>
            <a:r>
              <a:rPr lang="en-US" dirty="0"/>
              <a:t>Prove that you’re meeting the practice by producing work products such as plans, process document, repositories, tools (estimation, CM tool etc, build tools)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0EA22-3D97-4187-A850-4D573E879BC6}" type="slidenum">
              <a:rPr lang="en-US"/>
              <a:pPr/>
              <a:t>8</a:t>
            </a:fld>
            <a:endParaRPr lang="en-US" dirty="0"/>
          </a:p>
        </p:txBody>
      </p:sp>
      <p:sp>
        <p:nvSpPr>
          <p:cNvPr id="249858" name="Rectangle 2"/>
          <p:cNvSpPr>
            <a:spLocks noGrp="1" noRot="1" noChangeAspect="1" noChangeArrowheads="1" noTextEdit="1"/>
          </p:cNvSpPr>
          <p:nvPr>
            <p:ph type="sldImg"/>
          </p:nvPr>
        </p:nvSpPr>
        <p:spPr>
          <a:xfrm>
            <a:off x="1125538" y="550863"/>
            <a:ext cx="4648200" cy="3486150"/>
          </a:xfrm>
          <a:ln w="12700" cap="flat">
            <a:solidFill>
              <a:schemeClr val="tx1"/>
            </a:solidFill>
          </a:ln>
        </p:spPr>
      </p:sp>
      <p:sp>
        <p:nvSpPr>
          <p:cNvPr id="249859" name="Rectangle 3"/>
          <p:cNvSpPr>
            <a:spLocks noGrp="1" noChangeArrowheads="1"/>
          </p:cNvSpPr>
          <p:nvPr>
            <p:ph type="body" idx="1"/>
          </p:nvPr>
        </p:nvSpPr>
        <p:spPr>
          <a:xfrm>
            <a:off x="414338" y="4418013"/>
            <a:ext cx="6196012" cy="3341687"/>
          </a:xfrm>
          <a:noFill/>
          <a:ln/>
        </p:spPr>
        <p:txBody>
          <a:bodyPr lIns="92194" tIns="46906" rIns="92194" bIns="46906"/>
          <a:lstStyle/>
          <a:p>
            <a:r>
              <a:rPr lang="en-US" dirty="0"/>
              <a:t>The vertical axis of these graphs is the probability of project completion</a:t>
            </a:r>
          </a:p>
          <a:p>
            <a:r>
              <a:rPr lang="en-US" dirty="0"/>
              <a:t>The horizontal axis is the resources expended (time/money/etc.)</a:t>
            </a:r>
          </a:p>
          <a:p>
            <a:r>
              <a:rPr lang="en-US" dirty="0"/>
              <a:t>At low levels of process maturity, the predictability of project completion is low (a long, low probability of completion curve).  And most projects use far more than the expected resources (target) to complete</a:t>
            </a:r>
          </a:p>
          <a:p>
            <a:r>
              <a:rPr lang="en-US" dirty="0"/>
              <a:t>As process maturity improves, projects experience less variation from their expected results (a higher probability of completion curve closer to the target or expected resource expenditure)</a:t>
            </a:r>
          </a:p>
          <a:p>
            <a:r>
              <a:rPr lang="en-US" dirty="0"/>
              <a:t>Notice that the target expenditures may actually increase as more realistic (less optimistic) estimations are used for project completion (particularly at level 2)</a:t>
            </a:r>
          </a:p>
          <a:p>
            <a:r>
              <a:rPr lang="en-US" dirty="0"/>
              <a:t>At level 5, an organization's process is sophisticated enough to analyze and use methods to decrease target expenditures while maintaining a high probability of project completion success with little variability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solidFill>
                  <a:srgbClr val="FF0000"/>
                </a:solidFill>
              </a:rPr>
              <a:t>NANCY &amp; JOHN – THERE ARE 3 BACK-UP SLIDES, DO YOU WANT THEM SHOWN/SHARED OR GO JUST TO QUESTIONS?</a:t>
            </a: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fld id="{3814FA73-15F3-4385-BF23-83252194A500}"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73C3B-781C-45BA-AE72-D7A06B0A3937}" type="slidenum">
              <a:rPr lang="en-US"/>
              <a:pPr/>
              <a:t>15</a:t>
            </a:fld>
            <a:endParaRPr lang="en-US" dirty="0"/>
          </a:p>
        </p:txBody>
      </p:sp>
      <p:sp>
        <p:nvSpPr>
          <p:cNvPr id="243714" name="Rectangle 2"/>
          <p:cNvSpPr>
            <a:spLocks noGrp="1" noRot="1" noChangeAspect="1" noChangeArrowheads="1" noTextEdit="1"/>
          </p:cNvSpPr>
          <p:nvPr>
            <p:ph type="sldImg"/>
          </p:nvPr>
        </p:nvSpPr>
        <p:spPr>
          <a:xfrm>
            <a:off x="1182688" y="698500"/>
            <a:ext cx="4646612" cy="3484563"/>
          </a:xfrm>
          <a:ln/>
        </p:spPr>
      </p:sp>
      <p:sp>
        <p:nvSpPr>
          <p:cNvPr id="243715" name="Rectangle 3"/>
          <p:cNvSpPr>
            <a:spLocks noGrp="1" noChangeArrowheads="1"/>
          </p:cNvSpPr>
          <p:nvPr>
            <p:ph type="body" idx="1"/>
          </p:nvPr>
        </p:nvSpPr>
        <p:spPr>
          <a:xfrm>
            <a:off x="933450" y="4418013"/>
            <a:ext cx="5143500" cy="4179887"/>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r>
              <a:rPr lang="en-US" dirty="0"/>
              <a:t>www.questforum.org</a:t>
            </a:r>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dirty="0"/>
              <a:t>Copyright QuEST Forum 2007</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3036E30B-AA44-4871-9E04-12A61277B2A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62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6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11300"/>
            <a:ext cx="8229600" cy="4525963"/>
          </a:xfr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3010148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FF0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6679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478904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FF00"/>
                </a:solidFill>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18232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FF00"/>
                </a:solidFi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99366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FF00"/>
                </a:solidFill>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 xmlns:p14="http://schemas.microsoft.com/office/powerpoint/2010/main" val="181823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72926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385407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233062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FF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1859360" y="388539"/>
            <a:ext cx="5679280" cy="8889999"/>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38923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457200" y="274638"/>
            <a:ext cx="6019800" cy="5851525"/>
          </a:xfrm>
          <a:prstGeom prst="rect">
            <a:avLst/>
          </a:prstGeom>
        </p:spPr>
        <p:txBody>
          <a:bodyPr vert="eaVert"/>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08075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FF00"/>
                </a:solidFill>
                <a:latin typeface="Arial" pitchFamily="34" charset="0"/>
                <a:cs typeface="Arial" pitchFamily="34" charset="0"/>
              </a:defRPr>
            </a:lvl1pPr>
          </a:lstStyle>
          <a:p>
            <a:r>
              <a:rPr lang="en-US" smtClean="0"/>
              <a:t>Click to edit Master title style</a:t>
            </a:r>
            <a:endParaRPr lang="en-US"/>
          </a:p>
        </p:txBody>
      </p:sp>
      <p:sp>
        <p:nvSpPr>
          <p:cNvPr id="3" name="Table Placeholder 2"/>
          <p:cNvSpPr>
            <a:spLocks noGrp="1"/>
          </p:cNvSpPr>
          <p:nvPr>
            <p:ph type="tbl" idx="1"/>
          </p:nvPr>
        </p:nvSpPr>
        <p:spPr>
          <a:xfrm>
            <a:off x="457200" y="1511300"/>
            <a:ext cx="8229600" cy="4525963"/>
          </a:xfrm>
          <a:prstGeom prst="rect">
            <a:avLst/>
          </a:prstGeom>
        </p:spPr>
        <p:txBody>
          <a:bodyPr/>
          <a:lstStyle>
            <a:lvl1pPr>
              <a:defRPr>
                <a:solidFill>
                  <a:schemeClr val="bg1"/>
                </a:solidFill>
                <a:latin typeface="Arial" pitchFamily="34" charset="0"/>
                <a:cs typeface="Arial"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11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11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5113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b="1">
          <a:solidFill>
            <a:schemeClr val="bg1"/>
          </a:solidFill>
          <a:latin typeface="+mj-lt"/>
          <a:ea typeface="+mj-ea"/>
          <a:cs typeface="+mj-cs"/>
        </a:defRPr>
      </a:lvl1pPr>
      <a:lvl2pPr algn="ctr" rtl="0" fontAlgn="base">
        <a:spcBef>
          <a:spcPct val="0"/>
        </a:spcBef>
        <a:spcAft>
          <a:spcPct val="0"/>
        </a:spcAft>
        <a:defRPr sz="4400" b="1">
          <a:solidFill>
            <a:schemeClr val="bg1"/>
          </a:solidFill>
          <a:latin typeface="Arial" charset="0"/>
        </a:defRPr>
      </a:lvl2pPr>
      <a:lvl3pPr algn="ctr" rtl="0" fontAlgn="base">
        <a:spcBef>
          <a:spcPct val="0"/>
        </a:spcBef>
        <a:spcAft>
          <a:spcPct val="0"/>
        </a:spcAft>
        <a:defRPr sz="4400" b="1">
          <a:solidFill>
            <a:schemeClr val="bg1"/>
          </a:solidFill>
          <a:latin typeface="Arial" charset="0"/>
        </a:defRPr>
      </a:lvl3pPr>
      <a:lvl4pPr algn="ctr" rtl="0" fontAlgn="base">
        <a:spcBef>
          <a:spcPct val="0"/>
        </a:spcBef>
        <a:spcAft>
          <a:spcPct val="0"/>
        </a:spcAft>
        <a:defRPr sz="4400" b="1">
          <a:solidFill>
            <a:schemeClr val="bg1"/>
          </a:solidFill>
          <a:latin typeface="Arial" charset="0"/>
        </a:defRPr>
      </a:lvl4pPr>
      <a:lvl5pPr algn="ctr" rtl="0" fontAlgn="base">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2.pdf                                                       0060EDC7Helena3                        BBA39B30:"/>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2.pdf                                                       0060EDC7Helena3                        BBA39B30:"/>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a:xfrm>
            <a:off x="685800" y="1435100"/>
            <a:ext cx="7772400" cy="1422400"/>
          </a:xfrm>
        </p:spPr>
        <p:txBody>
          <a:bodyPr>
            <a:normAutofit fontScale="90000"/>
          </a:bodyPr>
          <a:lstStyle/>
          <a:p>
            <a:r>
              <a:rPr lang="en-US" sz="4000" b="0" dirty="0">
                <a:solidFill>
                  <a:schemeClr val="bg1"/>
                </a:solidFill>
              </a:rPr>
              <a:t/>
            </a:r>
            <a:br>
              <a:rPr lang="en-US" sz="4000" b="0" dirty="0">
                <a:solidFill>
                  <a:schemeClr val="bg1"/>
                </a:solidFill>
              </a:rPr>
            </a:br>
            <a:r>
              <a:rPr lang="en-US" dirty="0">
                <a:solidFill>
                  <a:schemeClr val="bg1"/>
                </a:solidFill>
                <a:latin typeface="Arial" pitchFamily="34" charset="0"/>
                <a:cs typeface="Arial" pitchFamily="34" charset="0"/>
              </a:rPr>
              <a:t>TL 9000 </a:t>
            </a:r>
            <a:r>
              <a:rPr lang="en-US" dirty="0" smtClean="0">
                <a:solidFill>
                  <a:schemeClr val="bg1"/>
                </a:solidFill>
                <a:latin typeface="Arial" pitchFamily="34" charset="0"/>
                <a:cs typeface="Arial" pitchFamily="34" charset="0"/>
              </a:rPr>
              <a:t>vs.  CMMI</a:t>
            </a:r>
            <a:r>
              <a:rPr lang="en-US" sz="4000" b="0" dirty="0">
                <a:solidFill>
                  <a:schemeClr val="bg1"/>
                </a:solidFill>
              </a:rPr>
              <a:t/>
            </a:r>
            <a:br>
              <a:rPr lang="en-US" sz="4000" b="0" dirty="0">
                <a:solidFill>
                  <a:schemeClr val="bg1"/>
                </a:solidFill>
              </a:rPr>
            </a:br>
            <a:endParaRPr lang="en-US" sz="4000" b="0" dirty="0">
              <a:solidFill>
                <a:schemeClr val="bg1"/>
              </a:solidFill>
            </a:endParaRPr>
          </a:p>
        </p:txBody>
      </p:sp>
      <p:sp>
        <p:nvSpPr>
          <p:cNvPr id="44037" name="Rectangle 5"/>
          <p:cNvSpPr>
            <a:spLocks noGrp="1" noChangeArrowheads="1"/>
          </p:cNvSpPr>
          <p:nvPr>
            <p:ph type="subTitle" idx="1"/>
          </p:nvPr>
        </p:nvSpPr>
        <p:spPr>
          <a:xfrm>
            <a:off x="1260475" y="4991100"/>
            <a:ext cx="6400800" cy="1201814"/>
          </a:xfrm>
        </p:spPr>
        <p:txBody>
          <a:bodyPr>
            <a:noAutofit/>
          </a:bodyPr>
          <a:lstStyle/>
          <a:p>
            <a:pPr algn="l">
              <a:lnSpc>
                <a:spcPct val="80000"/>
              </a:lnSpc>
            </a:pPr>
            <a:r>
              <a:rPr lang="en-US" sz="2400" dirty="0" smtClean="0">
                <a:solidFill>
                  <a:schemeClr val="bg1"/>
                </a:solidFill>
                <a:latin typeface="Arial" pitchFamily="34" charset="0"/>
                <a:cs typeface="Arial" pitchFamily="34" charset="0"/>
              </a:rPr>
              <a:t>John Russell</a:t>
            </a:r>
          </a:p>
          <a:p>
            <a:pPr algn="l">
              <a:lnSpc>
                <a:spcPct val="80000"/>
              </a:lnSpc>
            </a:pPr>
            <a:r>
              <a:rPr lang="en-US" sz="2400" dirty="0" smtClean="0">
                <a:solidFill>
                  <a:schemeClr val="bg1"/>
                </a:solidFill>
                <a:latin typeface="Arial" pitchFamily="34" charset="0"/>
                <a:cs typeface="Arial" pitchFamily="34" charset="0"/>
              </a:rPr>
              <a:t>Nancy Patterson</a:t>
            </a:r>
            <a:endParaRPr lang="en-US" sz="2400" dirty="0">
              <a:solidFill>
                <a:schemeClr val="bg1"/>
              </a:solidFill>
              <a:latin typeface="Arial" pitchFamily="34" charset="0"/>
              <a:cs typeface="Arial" pitchFamily="34" charset="0"/>
            </a:endParaRPr>
          </a:p>
          <a:p>
            <a:pPr algn="l">
              <a:lnSpc>
                <a:spcPct val="80000"/>
              </a:lnSpc>
            </a:pPr>
            <a:endParaRPr lang="en-US" sz="2400" dirty="0">
              <a:solidFill>
                <a:schemeClr val="bg1"/>
              </a:solidFill>
              <a:latin typeface="Arial" pitchFamily="34" charset="0"/>
              <a:cs typeface="Arial" pitchFamily="34" charset="0"/>
            </a:endParaRPr>
          </a:p>
          <a:p>
            <a:pPr algn="l">
              <a:lnSpc>
                <a:spcPct val="80000"/>
              </a:lnSpc>
            </a:pPr>
            <a:endParaRPr lang="en-US" sz="2400" dirty="0">
              <a:solidFill>
                <a:schemeClr val="bg1"/>
              </a:solidFill>
              <a:latin typeface="Arial" pitchFamily="34" charset="0"/>
              <a:cs typeface="Arial" pitchFamily="34" charset="0"/>
            </a:endParaRPr>
          </a:p>
          <a:p>
            <a:pPr algn="l">
              <a:lnSpc>
                <a:spcPct val="80000"/>
              </a:lnSpc>
            </a:pPr>
            <a:endParaRPr lang="en-US" sz="2400" dirty="0">
              <a:solidFill>
                <a:schemeClr val="bg1"/>
              </a:solidFill>
              <a:latin typeface="Arial" pitchFamily="34" charset="0"/>
              <a:cs typeface="Arial" pitchFamily="34" charset="0"/>
            </a:endParaRPr>
          </a:p>
          <a:p>
            <a:pPr algn="l">
              <a:lnSpc>
                <a:spcPct val="80000"/>
              </a:lnSpc>
            </a:pPr>
            <a:r>
              <a:rPr lang="en-US" sz="2400" dirty="0">
                <a:solidFill>
                  <a:schemeClr val="bg1"/>
                </a:solidFill>
                <a:latin typeface="Arial" pitchFamily="34" charset="0"/>
                <a:cs typeface="Arial" pitchFamily="34" charset="0"/>
              </a:rPr>
              <a:t>				</a:t>
            </a:r>
            <a:endParaRPr lang="en-US" sz="2400" b="1" dirty="0">
              <a:solidFill>
                <a:schemeClr val="bg1"/>
              </a:solidFill>
              <a:latin typeface="Arial" pitchFamily="34" charset="0"/>
              <a:cs typeface="Arial" pitchFamily="34" charset="0"/>
            </a:endParaRPr>
          </a:p>
        </p:txBody>
      </p:sp>
      <p:sp>
        <p:nvSpPr>
          <p:cNvPr id="4" name="Rectangle 4"/>
          <p:cNvSpPr>
            <a:spLocks noGrp="1" noChangeArrowheads="1"/>
          </p:cNvSpPr>
          <p:nvPr>
            <p:ph type="dt" sz="half" idx="4294967295"/>
          </p:nvPr>
        </p:nvSpPr>
        <p:spPr>
          <a:xfrm>
            <a:off x="152400" y="6356350"/>
            <a:ext cx="2705100" cy="365125"/>
          </a:xfrm>
          <a:prstGeom prst="rect">
            <a:avLst/>
          </a:prstGeom>
          <a:ln/>
        </p:spPr>
        <p:txBody>
          <a:bodyPr/>
          <a:lstStyle/>
          <a:p>
            <a:r>
              <a:rPr lang="en-US" dirty="0">
                <a:solidFill>
                  <a:schemeClr val="bg1"/>
                </a:solidFill>
              </a:rPr>
              <a:t>www.questforum.org</a:t>
            </a:r>
          </a:p>
        </p:txBody>
      </p:sp>
      <p:sp>
        <p:nvSpPr>
          <p:cNvPr id="5" name="Rectangle 5"/>
          <p:cNvSpPr>
            <a:spLocks noGrp="1" noChangeArrowheads="1"/>
          </p:cNvSpPr>
          <p:nvPr>
            <p:ph type="ftr" sz="quarter" idx="4294967295"/>
          </p:nvPr>
        </p:nvSpPr>
        <p:spPr>
          <a:xfrm>
            <a:off x="5689600" y="6356350"/>
            <a:ext cx="3479800" cy="365125"/>
          </a:xfrm>
          <a:prstGeom prst="rect">
            <a:avLst/>
          </a:prstGeom>
          <a:ln/>
        </p:spPr>
        <p:txBody>
          <a:bodyPr/>
          <a:lstStyle/>
          <a:p>
            <a:r>
              <a:rPr lang="en-US" dirty="0">
                <a:solidFill>
                  <a:schemeClr val="bg1"/>
                </a:solidFill>
              </a:rPr>
              <a:t>Copyright QuEST Forum </a:t>
            </a:r>
            <a:r>
              <a:rPr lang="en-US" dirty="0" smtClean="0">
                <a:solidFill>
                  <a:schemeClr val="bg1"/>
                </a:solidFill>
              </a:rPr>
              <a:t>2012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dirty="0"/>
              <a:t>ISO/TL 9000 vs. CMMI</a:t>
            </a:r>
          </a:p>
        </p:txBody>
      </p:sp>
      <p:sp>
        <p:nvSpPr>
          <p:cNvPr id="278531" name="Rectangle 3"/>
          <p:cNvSpPr>
            <a:spLocks noGrp="1" noChangeArrowheads="1"/>
          </p:cNvSpPr>
          <p:nvPr>
            <p:ph idx="1"/>
          </p:nvPr>
        </p:nvSpPr>
        <p:spPr>
          <a:xfrm>
            <a:off x="457200" y="1460500"/>
            <a:ext cx="8229600" cy="4525963"/>
          </a:xfrm>
        </p:spPr>
        <p:txBody>
          <a:bodyPr/>
          <a:lstStyle/>
          <a:p>
            <a:pPr>
              <a:lnSpc>
                <a:spcPct val="90000"/>
              </a:lnSpc>
            </a:pPr>
            <a:r>
              <a:rPr lang="en-US" altLang="zh-CN" dirty="0">
                <a:solidFill>
                  <a:schemeClr val="bg1"/>
                </a:solidFill>
                <a:latin typeface="Arial" pitchFamily="34" charset="0"/>
                <a:ea typeface="宋体" charset="-122"/>
                <a:cs typeface="Arial" pitchFamily="34" charset="0"/>
              </a:rPr>
              <a:t>The TL 9000 model </a:t>
            </a:r>
            <a:r>
              <a:rPr lang="en-US" altLang="zh-CN" u="sng" dirty="0">
                <a:solidFill>
                  <a:schemeClr val="bg1"/>
                </a:solidFill>
                <a:latin typeface="Arial" pitchFamily="34" charset="0"/>
                <a:ea typeface="宋体" charset="-122"/>
                <a:cs typeface="Arial" pitchFamily="34" charset="0"/>
              </a:rPr>
              <a:t>specifies</a:t>
            </a:r>
            <a:r>
              <a:rPr lang="en-US" altLang="zh-CN" dirty="0">
                <a:solidFill>
                  <a:schemeClr val="bg1"/>
                </a:solidFill>
                <a:latin typeface="Arial" pitchFamily="34" charset="0"/>
                <a:ea typeface="宋体" charset="-122"/>
                <a:cs typeface="Arial" pitchFamily="34" charset="0"/>
              </a:rPr>
              <a:t> detailed implementations as requirements  </a:t>
            </a:r>
          </a:p>
          <a:p>
            <a:pPr>
              <a:lnSpc>
                <a:spcPct val="90000"/>
              </a:lnSpc>
            </a:pPr>
            <a:endParaRPr lang="en-US" altLang="zh-CN" dirty="0">
              <a:solidFill>
                <a:schemeClr val="bg1"/>
              </a:solidFill>
              <a:latin typeface="Arial" pitchFamily="34" charset="0"/>
              <a:ea typeface="宋体" charset="-122"/>
              <a:cs typeface="Arial" pitchFamily="34" charset="0"/>
            </a:endParaRPr>
          </a:p>
          <a:p>
            <a:pPr>
              <a:lnSpc>
                <a:spcPct val="90000"/>
              </a:lnSpc>
            </a:pPr>
            <a:r>
              <a:rPr lang="en-US" altLang="zh-CN" dirty="0">
                <a:solidFill>
                  <a:schemeClr val="bg1"/>
                </a:solidFill>
                <a:latin typeface="Arial" pitchFamily="34" charset="0"/>
                <a:ea typeface="宋体" charset="-122"/>
                <a:cs typeface="Arial" pitchFamily="34" charset="0"/>
              </a:rPr>
              <a:t>CMMI </a:t>
            </a:r>
            <a:r>
              <a:rPr lang="en-US" altLang="zh-CN" u="sng" dirty="0">
                <a:solidFill>
                  <a:schemeClr val="bg1"/>
                </a:solidFill>
                <a:latin typeface="Arial" pitchFamily="34" charset="0"/>
                <a:ea typeface="宋体" charset="-122"/>
                <a:cs typeface="Arial" pitchFamily="34" charset="0"/>
              </a:rPr>
              <a:t>requires</a:t>
            </a:r>
            <a:r>
              <a:rPr lang="en-US" altLang="zh-CN" dirty="0">
                <a:solidFill>
                  <a:schemeClr val="bg1"/>
                </a:solidFill>
                <a:latin typeface="Arial" pitchFamily="34" charset="0"/>
                <a:ea typeface="宋体" charset="-122"/>
                <a:cs typeface="Arial" pitchFamily="34" charset="0"/>
              </a:rPr>
              <a:t> that goals be met, </a:t>
            </a:r>
            <a:r>
              <a:rPr lang="en-US" altLang="zh-CN" u="sng" dirty="0">
                <a:solidFill>
                  <a:schemeClr val="bg1"/>
                </a:solidFill>
                <a:latin typeface="Arial" pitchFamily="34" charset="0"/>
                <a:ea typeface="宋体" charset="-122"/>
                <a:cs typeface="Arial" pitchFamily="34" charset="0"/>
              </a:rPr>
              <a:t>expects</a:t>
            </a:r>
            <a:r>
              <a:rPr lang="en-US" altLang="zh-CN" dirty="0">
                <a:solidFill>
                  <a:schemeClr val="bg1"/>
                </a:solidFill>
                <a:latin typeface="Arial" pitchFamily="34" charset="0"/>
                <a:ea typeface="宋体" charset="-122"/>
                <a:cs typeface="Arial" pitchFamily="34" charset="0"/>
              </a:rPr>
              <a:t> that practices related to those goals are implemented, and provides </a:t>
            </a:r>
            <a:r>
              <a:rPr lang="en-US" altLang="zh-CN" u="sng" dirty="0">
                <a:solidFill>
                  <a:schemeClr val="bg1"/>
                </a:solidFill>
                <a:latin typeface="Arial" pitchFamily="34" charset="0"/>
                <a:ea typeface="宋体" charset="-122"/>
                <a:cs typeface="Arial" pitchFamily="34" charset="0"/>
              </a:rPr>
              <a:t>suggestions</a:t>
            </a:r>
            <a:r>
              <a:rPr lang="en-US" altLang="zh-CN" dirty="0">
                <a:solidFill>
                  <a:schemeClr val="bg1"/>
                </a:solidFill>
                <a:latin typeface="Arial" pitchFamily="34" charset="0"/>
                <a:ea typeface="宋体" charset="-122"/>
                <a:cs typeface="Arial" pitchFamily="34" charset="0"/>
              </a:rPr>
              <a:t> for detailed implementation of the practices as informative, not required, material </a:t>
            </a:r>
            <a:endParaRPr lang="en-US" dirty="0">
              <a:solidFill>
                <a:schemeClr val="bg1"/>
              </a:solidFill>
              <a:latin typeface="Arial" pitchFamily="34" charset="0"/>
              <a:cs typeface="Arial" pitchFamily="34" charset="0"/>
            </a:endParaRPr>
          </a:p>
          <a:p>
            <a:pPr>
              <a:lnSpc>
                <a:spcPct val="90000"/>
              </a:lnSpc>
              <a:buFontTx/>
              <a:buNone/>
            </a:pPr>
            <a:endParaRPr lang="en-US"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38100"/>
            <a:ext cx="8229600" cy="1143000"/>
          </a:xfrm>
        </p:spPr>
        <p:txBody>
          <a:bodyPr/>
          <a:lstStyle/>
          <a:p>
            <a:r>
              <a:rPr lang="en-US" dirty="0"/>
              <a:t>Example</a:t>
            </a:r>
          </a:p>
        </p:txBody>
      </p:sp>
      <p:sp>
        <p:nvSpPr>
          <p:cNvPr id="253955" name="Rectangle 3"/>
          <p:cNvSpPr>
            <a:spLocks noGrp="1" noChangeArrowheads="1"/>
          </p:cNvSpPr>
          <p:nvPr>
            <p:ph sz="half" idx="1"/>
          </p:nvPr>
        </p:nvSpPr>
        <p:spPr>
          <a:xfrm>
            <a:off x="482600" y="508000"/>
            <a:ext cx="8128000" cy="5257800"/>
          </a:xfrm>
        </p:spPr>
        <p:txBody>
          <a:bodyPr/>
          <a:lstStyle/>
          <a:p>
            <a:pPr>
              <a:buFontTx/>
              <a:buNone/>
            </a:pPr>
            <a:r>
              <a:rPr lang="en-US" sz="2000" i="1" dirty="0">
                <a:solidFill>
                  <a:schemeClr val="bg1"/>
                </a:solidFill>
                <a:latin typeface="Arial" pitchFamily="34" charset="0"/>
                <a:cs typeface="Arial" pitchFamily="34" charset="0"/>
              </a:rPr>
              <a:t>ISO 9001 / TL 9000</a:t>
            </a:r>
          </a:p>
          <a:p>
            <a:r>
              <a:rPr lang="en-US" sz="1800" b="1" dirty="0">
                <a:solidFill>
                  <a:schemeClr val="bg1"/>
                </a:solidFill>
                <a:latin typeface="Arial" pitchFamily="34" charset="0"/>
                <a:cs typeface="Arial" pitchFamily="34" charset="0"/>
              </a:rPr>
              <a:t>7.2.1 Determination of Requirements Related to the Product:</a:t>
            </a:r>
          </a:p>
          <a:p>
            <a:pPr lvl="1"/>
            <a:r>
              <a:rPr lang="en-US" sz="1600" dirty="0">
                <a:solidFill>
                  <a:schemeClr val="bg1"/>
                </a:solidFill>
                <a:latin typeface="Arial" pitchFamily="34" charset="0"/>
                <a:cs typeface="Arial" pitchFamily="34" charset="0"/>
              </a:rPr>
              <a:t>The organization </a:t>
            </a:r>
            <a:r>
              <a:rPr lang="en-US" sz="1600" u="sng" dirty="0">
                <a:solidFill>
                  <a:schemeClr val="bg1"/>
                </a:solidFill>
                <a:latin typeface="Arial" pitchFamily="34" charset="0"/>
                <a:cs typeface="Arial" pitchFamily="34" charset="0"/>
              </a:rPr>
              <a:t>shall</a:t>
            </a:r>
            <a:r>
              <a:rPr lang="en-US" sz="1600" dirty="0">
                <a:solidFill>
                  <a:schemeClr val="bg1"/>
                </a:solidFill>
                <a:latin typeface="Arial" pitchFamily="34" charset="0"/>
                <a:cs typeface="Arial" pitchFamily="34" charset="0"/>
              </a:rPr>
              <a:t> determine</a:t>
            </a:r>
          </a:p>
          <a:p>
            <a:pPr lvl="2">
              <a:buFontTx/>
              <a:buNone/>
            </a:pPr>
            <a:r>
              <a:rPr lang="en-US" sz="1600" dirty="0">
                <a:solidFill>
                  <a:schemeClr val="bg1"/>
                </a:solidFill>
                <a:latin typeface="Arial" pitchFamily="34" charset="0"/>
                <a:cs typeface="Arial" pitchFamily="34" charset="0"/>
              </a:rPr>
              <a:t>a) requirements specified by the customer, including the requirements for delivery and post-delivery activities,</a:t>
            </a:r>
          </a:p>
          <a:p>
            <a:pPr lvl="2">
              <a:buFontTx/>
              <a:buNone/>
            </a:pPr>
            <a:r>
              <a:rPr lang="en-US" sz="1600" dirty="0">
                <a:solidFill>
                  <a:schemeClr val="bg1"/>
                </a:solidFill>
                <a:latin typeface="Arial" pitchFamily="34" charset="0"/>
                <a:cs typeface="Arial" pitchFamily="34" charset="0"/>
              </a:rPr>
              <a:t>b) requirements not stated by the customer but necessary for specified or intended use, where known</a:t>
            </a:r>
            <a:r>
              <a:rPr lang="en-US" sz="1600" dirty="0" smtClean="0">
                <a:solidFill>
                  <a:schemeClr val="bg1"/>
                </a:solidFill>
                <a:latin typeface="Arial" pitchFamily="34" charset="0"/>
                <a:cs typeface="Arial" pitchFamily="34" charset="0"/>
              </a:rPr>
              <a:t>,</a:t>
            </a:r>
          </a:p>
          <a:p>
            <a:pPr lvl="2">
              <a:buFontTx/>
              <a:buNone/>
            </a:pPr>
            <a:r>
              <a:rPr lang="en-US" sz="1600" dirty="0" smtClean="0">
                <a:solidFill>
                  <a:schemeClr val="bg1"/>
                </a:solidFill>
                <a:latin typeface="Arial" pitchFamily="34" charset="0"/>
                <a:cs typeface="Arial" pitchFamily="34" charset="0"/>
              </a:rPr>
              <a:t>c) statutory and regulatory requirements applicable to the product, and</a:t>
            </a:r>
          </a:p>
          <a:p>
            <a:pPr lvl="2">
              <a:buFontTx/>
              <a:buNone/>
            </a:pPr>
            <a:r>
              <a:rPr lang="en-US" sz="1600" dirty="0" smtClean="0">
                <a:solidFill>
                  <a:schemeClr val="bg1"/>
                </a:solidFill>
                <a:latin typeface="Arial" pitchFamily="34" charset="0"/>
                <a:cs typeface="Arial" pitchFamily="34" charset="0"/>
              </a:rPr>
              <a:t>d) any additional requirements considered necessary by the organization.</a:t>
            </a:r>
            <a:endParaRPr lang="en-US" sz="1600" dirty="0">
              <a:solidFill>
                <a:schemeClr val="bg1"/>
              </a:solidFill>
              <a:latin typeface="Arial" pitchFamily="34" charset="0"/>
              <a:cs typeface="Arial" pitchFamily="34" charset="0"/>
            </a:endParaRPr>
          </a:p>
          <a:p>
            <a:r>
              <a:rPr lang="en-US" sz="1800" b="1" dirty="0" smtClean="0">
                <a:solidFill>
                  <a:schemeClr val="bg1"/>
                </a:solidFill>
                <a:latin typeface="Arial" pitchFamily="34" charset="0"/>
                <a:cs typeface="Arial" pitchFamily="34" charset="0"/>
              </a:rPr>
              <a:t>7.2.2.C.1 Closure Tracking</a:t>
            </a:r>
            <a:r>
              <a:rPr lang="en-US" dirty="0" smtClean="0">
                <a:solidFill>
                  <a:schemeClr val="bg1"/>
                </a:solidFill>
                <a:latin typeface="Arial" pitchFamily="34" charset="0"/>
                <a:cs typeface="Arial" pitchFamily="34" charset="0"/>
              </a:rPr>
              <a:t> </a:t>
            </a:r>
          </a:p>
          <a:p>
            <a:pPr lvl="1"/>
            <a:r>
              <a:rPr lang="en-US" sz="1600" dirty="0" smtClean="0">
                <a:solidFill>
                  <a:schemeClr val="bg1"/>
                </a:solidFill>
                <a:latin typeface="Arial" pitchFamily="34" charset="0"/>
                <a:cs typeface="Arial" pitchFamily="34" charset="0"/>
              </a:rPr>
              <a:t>All actions resulting from requirements reviews </a:t>
            </a:r>
            <a:r>
              <a:rPr lang="en-US" sz="1600" u="sng" dirty="0" smtClean="0">
                <a:solidFill>
                  <a:schemeClr val="bg1"/>
                </a:solidFill>
                <a:latin typeface="Arial" pitchFamily="34" charset="0"/>
                <a:cs typeface="Arial" pitchFamily="34" charset="0"/>
              </a:rPr>
              <a:t>shall</a:t>
            </a:r>
            <a:r>
              <a:rPr lang="en-US" sz="1600" dirty="0" smtClean="0">
                <a:solidFill>
                  <a:schemeClr val="bg1"/>
                </a:solidFill>
                <a:latin typeface="Arial" pitchFamily="34" charset="0"/>
                <a:cs typeface="Arial" pitchFamily="34" charset="0"/>
              </a:rPr>
              <a:t> be tracked to closure.</a:t>
            </a:r>
          </a:p>
          <a:p>
            <a:pPr>
              <a:buFontTx/>
              <a:buNone/>
            </a:pPr>
            <a:r>
              <a:rPr lang="en-US" sz="2000" i="1" dirty="0" smtClean="0">
                <a:solidFill>
                  <a:schemeClr val="bg1"/>
                </a:solidFill>
                <a:latin typeface="Arial" pitchFamily="34" charset="0"/>
                <a:cs typeface="Arial" pitchFamily="34" charset="0"/>
              </a:rPr>
              <a:t>CMMI-SE/SW</a:t>
            </a:r>
            <a:endParaRPr lang="en-US" sz="2000" i="1" dirty="0">
              <a:solidFill>
                <a:schemeClr val="bg1"/>
              </a:solidFill>
              <a:latin typeface="Arial" pitchFamily="34" charset="0"/>
              <a:cs typeface="Arial" pitchFamily="34" charset="0"/>
            </a:endParaRPr>
          </a:p>
          <a:p>
            <a:r>
              <a:rPr lang="en-US" sz="1800" b="1" dirty="0">
                <a:solidFill>
                  <a:schemeClr val="bg1"/>
                </a:solidFill>
                <a:latin typeface="Arial" pitchFamily="34" charset="0"/>
                <a:cs typeface="Arial" pitchFamily="34" charset="0"/>
              </a:rPr>
              <a:t>Requirements Development Practice Area:</a:t>
            </a:r>
            <a:r>
              <a:rPr lang="en-US" sz="1800" dirty="0">
                <a:solidFill>
                  <a:schemeClr val="bg1"/>
                </a:solidFill>
                <a:latin typeface="Arial" pitchFamily="34" charset="0"/>
                <a:cs typeface="Arial" pitchFamily="34" charset="0"/>
              </a:rPr>
              <a:t> </a:t>
            </a:r>
          </a:p>
          <a:p>
            <a:pPr lvl="1"/>
            <a:r>
              <a:rPr lang="en-US" sz="1600" dirty="0">
                <a:solidFill>
                  <a:schemeClr val="bg1"/>
                </a:solidFill>
                <a:latin typeface="Arial" pitchFamily="34" charset="0"/>
                <a:cs typeface="Arial" pitchFamily="34" charset="0"/>
              </a:rPr>
              <a:t>SG1 Stakeholder needs, expectations, constraints, and interfaces are collected and translated into customer requirements</a:t>
            </a:r>
          </a:p>
          <a:p>
            <a:pPr lvl="1"/>
            <a:r>
              <a:rPr lang="en-US" sz="1600" dirty="0">
                <a:solidFill>
                  <a:schemeClr val="bg1"/>
                </a:solidFill>
                <a:latin typeface="Arial" pitchFamily="34" charset="0"/>
                <a:cs typeface="Arial" pitchFamily="34" charset="0"/>
              </a:rPr>
              <a:t>SP3.3 Analyze requirements to ensure that they are necessary and sufficient</a:t>
            </a:r>
          </a:p>
          <a:p>
            <a:pPr lvl="1"/>
            <a:r>
              <a:rPr lang="en-US" sz="1600" dirty="0">
                <a:solidFill>
                  <a:schemeClr val="bg1"/>
                </a:solidFill>
                <a:latin typeface="Arial" pitchFamily="34" charset="0"/>
                <a:cs typeface="Arial" pitchFamily="34" charset="0"/>
              </a:rPr>
              <a:t>SP3.4 Analyze requirements to balance stakeholder needs and constraints</a:t>
            </a:r>
          </a:p>
          <a:p>
            <a:pPr lvl="1"/>
            <a:r>
              <a:rPr lang="en-US" sz="1600" dirty="0">
                <a:solidFill>
                  <a:schemeClr val="bg1"/>
                </a:solidFill>
                <a:latin typeface="Arial" pitchFamily="34" charset="0"/>
                <a:cs typeface="Arial" pitchFamily="34" charset="0"/>
              </a:rPr>
              <a:t>SP3.5 Validate requirements to ensure the resulting product will perform as intended in the user's environment using multiple techniques as appropriate</a:t>
            </a:r>
          </a:p>
          <a:p>
            <a:pPr lvl="1"/>
            <a:endParaRPr lang="en-US" sz="1800" dirty="0">
              <a:solidFill>
                <a:schemeClr val="bg1"/>
              </a:solidFill>
              <a:latin typeface="Arial" pitchFamily="34" charset="0"/>
              <a:cs typeface="Arial" pitchFamily="34" charset="0"/>
            </a:endParaRPr>
          </a:p>
          <a:p>
            <a:pPr lvl="1"/>
            <a:endParaRPr lang="en-US" sz="1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Table Placeholder 3"/>
          <p:cNvGraphicFramePr>
            <a:graphicFrameLocks noGrp="1"/>
          </p:cNvGraphicFramePr>
          <p:nvPr>
            <p:ph type="tbl" idx="1"/>
          </p:nvPr>
        </p:nvGraphicFramePr>
        <p:xfrm>
          <a:off x="469900" y="1181100"/>
          <a:ext cx="8153400" cy="5363437"/>
        </p:xfrm>
        <a:graphic>
          <a:graphicData uri="http://schemas.openxmlformats.org/drawingml/2006/table">
            <a:tbl>
              <a:tblPr firstRow="1" bandRow="1">
                <a:tableStyleId>{21E4AEA4-8DFA-4A89-87EB-49C32662AFE0}</a:tableStyleId>
              </a:tblPr>
              <a:tblGrid>
                <a:gridCol w="4102100"/>
                <a:gridCol w="4051300"/>
              </a:tblGrid>
              <a:tr h="422683">
                <a:tc>
                  <a:txBody>
                    <a:bodyPr/>
                    <a:lstStyle/>
                    <a:p>
                      <a:pPr algn="ctr"/>
                      <a:r>
                        <a:rPr lang="en-US" dirty="0" smtClean="0"/>
                        <a:t>ISO/TL</a:t>
                      </a:r>
                      <a:r>
                        <a:rPr lang="en-US" baseline="0" dirty="0" smtClean="0"/>
                        <a:t> 9000</a:t>
                      </a:r>
                      <a:endParaRPr lang="en-US" dirty="0"/>
                    </a:p>
                  </a:txBody>
                  <a:tcPr/>
                </a:tc>
                <a:tc>
                  <a:txBody>
                    <a:bodyPr/>
                    <a:lstStyle/>
                    <a:p>
                      <a:pPr algn="ctr"/>
                      <a:r>
                        <a:rPr lang="en-US" dirty="0" smtClean="0"/>
                        <a:t>CMMI</a:t>
                      </a:r>
                      <a:endParaRPr lang="en-US" dirty="0"/>
                    </a:p>
                  </a:txBody>
                  <a:tcPr/>
                </a:tc>
              </a:tr>
              <a:tr h="135490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800" dirty="0" smtClean="0">
                          <a:solidFill>
                            <a:srgbClr val="002060"/>
                          </a:solidFill>
                          <a:latin typeface="Arial" pitchFamily="34" charset="0"/>
                          <a:ea typeface="宋体" charset="-122"/>
                          <a:cs typeface="Arial" pitchFamily="34" charset="0"/>
                        </a:rPr>
                        <a:t>TL 9000 adds specific telecom product and service requirements to the more generic practices specified by ISO 9001:2008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2060"/>
                          </a:solidFill>
                          <a:latin typeface="Arial" pitchFamily="34" charset="0"/>
                          <a:ea typeface="宋体" charset="-122"/>
                          <a:cs typeface="Arial" pitchFamily="34" charset="0"/>
                        </a:rPr>
                        <a:t>CMMI describes generic best practices for creating products and services in any domain</a:t>
                      </a:r>
                      <a:endParaRPr lang="en-US" sz="1800" dirty="0" smtClean="0">
                        <a:solidFill>
                          <a:srgbClr val="002060"/>
                        </a:solidFill>
                        <a:latin typeface="Arial" pitchFamily="34" charset="0"/>
                        <a:cs typeface="Arial" pitchFamily="34" charset="0"/>
                      </a:endParaRPr>
                    </a:p>
                  </a:txBody>
                  <a:tcPr/>
                </a:tc>
              </a:tr>
              <a:tr h="1042232">
                <a:tc>
                  <a:txBody>
                    <a:bodyPr/>
                    <a:lstStyle/>
                    <a:p>
                      <a:pPr marL="0" indent="0">
                        <a:buFont typeface="Symbol" pitchFamily="18" charset="2"/>
                        <a:buNone/>
                        <a:tabLst/>
                      </a:pPr>
                      <a:r>
                        <a:rPr lang="en-US" altLang="zh-CN" sz="1800" dirty="0" smtClean="0">
                          <a:solidFill>
                            <a:srgbClr val="002060"/>
                          </a:solidFill>
                          <a:latin typeface="Arial" pitchFamily="34" charset="0"/>
                          <a:ea typeface="宋体" charset="-122"/>
                          <a:cs typeface="Arial" pitchFamily="34" charset="0"/>
                        </a:rPr>
                        <a:t>TL focuses on pre-deployment development and delivery, with post-deployment metrics</a:t>
                      </a:r>
                    </a:p>
                  </a:txBody>
                  <a:tcPr/>
                </a:tc>
                <a:tc>
                  <a:txBody>
                    <a:bodyPr/>
                    <a:lstStyle/>
                    <a:p>
                      <a:pPr marL="0" indent="0">
                        <a:buFont typeface="Symbol" pitchFamily="18" charset="2"/>
                        <a:buNone/>
                      </a:pPr>
                      <a:r>
                        <a:rPr lang="en-US" altLang="zh-CN" sz="1800" dirty="0" smtClean="0">
                          <a:solidFill>
                            <a:srgbClr val="002060"/>
                          </a:solidFill>
                          <a:latin typeface="Arial" pitchFamily="34" charset="0"/>
                          <a:ea typeface="宋体" charset="-122"/>
                          <a:cs typeface="Arial" pitchFamily="34" charset="0"/>
                        </a:rPr>
                        <a:t>CMMI focuses primarily on pre-deployment best practices and measurement capabilities</a:t>
                      </a:r>
                      <a:endParaRPr lang="en-US" sz="1800" dirty="0">
                        <a:solidFill>
                          <a:srgbClr val="002060"/>
                        </a:solidFill>
                        <a:latin typeface="Arial" pitchFamily="34" charset="0"/>
                        <a:ea typeface="宋体" charset="-122"/>
                        <a:cs typeface="Arial" pitchFamily="34" charset="0"/>
                      </a:endParaRPr>
                    </a:p>
                  </a:txBody>
                  <a:tcPr/>
                </a:tc>
              </a:tr>
              <a:tr h="1354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2060"/>
                          </a:solidFill>
                          <a:latin typeface="Arial" pitchFamily="34" charset="0"/>
                          <a:ea typeface="宋体" charset="-122"/>
                          <a:cs typeface="Arial" pitchFamily="34" charset="0"/>
                        </a:rPr>
                        <a:t>TL 9000 gives specific instructions for customer involvement as stakeholders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2060"/>
                          </a:solidFill>
                          <a:latin typeface="Arial" pitchFamily="34" charset="0"/>
                          <a:ea typeface="宋体" charset="-122"/>
                          <a:cs typeface="Arial" pitchFamily="34" charset="0"/>
                        </a:rPr>
                        <a:t>CMMI expects the organization to identify and involve relevant stakeholders, but does not specify who they should be</a:t>
                      </a:r>
                      <a:endParaRPr lang="en-US" sz="1800" dirty="0" smtClean="0">
                        <a:solidFill>
                          <a:srgbClr val="002060"/>
                        </a:solidFill>
                        <a:latin typeface="Arial" pitchFamily="34" charset="0"/>
                        <a:cs typeface="Arial" pitchFamily="34" charset="0"/>
                      </a:endParaRPr>
                    </a:p>
                  </a:txBody>
                  <a:tcPr/>
                </a:tc>
              </a:tr>
              <a:tr h="422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2060"/>
                          </a:solidFill>
                          <a:effectLst/>
                          <a:latin typeface="Arial" pitchFamily="34" charset="0"/>
                          <a:cs typeface="Arial" pitchFamily="34" charset="0"/>
                        </a:rPr>
                        <a:t>In an ISO/TL audit,</a:t>
                      </a:r>
                      <a:r>
                        <a:rPr kumimoji="0" lang="en-US" sz="1800" b="0" i="0" u="none" strike="noStrike" cap="none" normalizeH="0" dirty="0" smtClean="0">
                          <a:ln>
                            <a:noFill/>
                          </a:ln>
                          <a:solidFill>
                            <a:srgbClr val="002060"/>
                          </a:solidFill>
                          <a:effectLst/>
                          <a:latin typeface="Arial" pitchFamily="34" charset="0"/>
                          <a:cs typeface="Arial" pitchFamily="34" charset="0"/>
                        </a:rPr>
                        <a:t> you must show how the organization fulfills the requirement</a:t>
                      </a:r>
                      <a:r>
                        <a:rPr kumimoji="0" lang="en-US" sz="1800" b="0" i="0" u="none" strike="noStrike" cap="none" normalizeH="0" baseline="0" dirty="0" smtClean="0">
                          <a:ln>
                            <a:noFill/>
                          </a:ln>
                          <a:solidFill>
                            <a:srgbClr val="002060"/>
                          </a:solidFill>
                          <a:effectLst/>
                          <a:latin typeface="Arial" pitchFamily="34" charset="0"/>
                          <a:cs typeface="Arial" pitchFamily="34" charset="0"/>
                        </a:rPr>
                        <a:t> </a:t>
                      </a:r>
                    </a:p>
                    <a:p>
                      <a:endParaRPr lang="en-US" sz="1800" dirty="0">
                        <a:solidFill>
                          <a:srgbClr val="002060"/>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2060"/>
                          </a:solidFill>
                          <a:effectLst/>
                          <a:latin typeface="Arial" pitchFamily="34" charset="0"/>
                          <a:cs typeface="Arial" pitchFamily="34" charset="0"/>
                        </a:rPr>
                        <a:t>In CMMI</a:t>
                      </a:r>
                      <a:r>
                        <a:rPr kumimoji="0" lang="en-US" sz="1800" b="0" i="0" u="none" strike="noStrike" cap="none" normalizeH="0" dirty="0" smtClean="0">
                          <a:ln>
                            <a:noFill/>
                          </a:ln>
                          <a:solidFill>
                            <a:srgbClr val="002060"/>
                          </a:solidFill>
                          <a:effectLst/>
                          <a:latin typeface="Arial" pitchFamily="34" charset="0"/>
                          <a:cs typeface="Arial" pitchFamily="34" charset="0"/>
                        </a:rPr>
                        <a:t> assessment</a:t>
                      </a:r>
                      <a:r>
                        <a:rPr kumimoji="0" lang="en-US" sz="1800" b="0" i="0" u="none" strike="noStrike" cap="none" normalizeH="0" baseline="0" dirty="0" smtClean="0">
                          <a:ln>
                            <a:noFill/>
                          </a:ln>
                          <a:solidFill>
                            <a:srgbClr val="002060"/>
                          </a:solidFill>
                          <a:effectLst/>
                          <a:latin typeface="Arial" pitchFamily="34" charset="0"/>
                          <a:cs typeface="Arial" pitchFamily="34" charset="0"/>
                        </a:rPr>
                        <a:t>,</a:t>
                      </a:r>
                      <a:r>
                        <a:rPr kumimoji="0" lang="en-US" sz="1800" b="0" i="0" u="none" strike="noStrike" cap="none" normalizeH="0" dirty="0" smtClean="0">
                          <a:ln>
                            <a:noFill/>
                          </a:ln>
                          <a:solidFill>
                            <a:srgbClr val="002060"/>
                          </a:solidFill>
                          <a:effectLst/>
                          <a:latin typeface="Arial" pitchFamily="34" charset="0"/>
                          <a:cs typeface="Arial" pitchFamily="34" charset="0"/>
                        </a:rPr>
                        <a:t> you must demonstrate how the organization meets the goals and specific practices if they are applicable</a:t>
                      </a:r>
                      <a:endParaRPr kumimoji="0" lang="en-US" sz="1800" b="0" i="0" u="none" strike="noStrike" cap="none" normalizeH="0" baseline="0" dirty="0" smtClean="0">
                        <a:ln>
                          <a:noFill/>
                        </a:ln>
                        <a:solidFill>
                          <a:srgbClr val="002060"/>
                        </a:solidFill>
                        <a:effectLst/>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dirty="0"/>
              <a:t>The Bottom Line</a:t>
            </a:r>
          </a:p>
        </p:txBody>
      </p:sp>
      <p:sp>
        <p:nvSpPr>
          <p:cNvPr id="276483" name="Rectangle 3"/>
          <p:cNvSpPr>
            <a:spLocks noGrp="1" noChangeArrowheads="1"/>
          </p:cNvSpPr>
          <p:nvPr>
            <p:ph idx="1"/>
          </p:nvPr>
        </p:nvSpPr>
        <p:spPr>
          <a:xfrm>
            <a:off x="457200" y="1282700"/>
            <a:ext cx="8458200" cy="4525963"/>
          </a:xfrm>
        </p:spPr>
        <p:txBody>
          <a:bodyPr/>
          <a:lstStyle/>
          <a:p>
            <a:pPr marL="406400" lvl="1" indent="-292100">
              <a:buFont typeface="Symbol" pitchFamily="18" charset="2"/>
              <a:buChar char=""/>
            </a:pPr>
            <a:r>
              <a:rPr lang="en-US" altLang="zh-CN" sz="3200" dirty="0">
                <a:solidFill>
                  <a:schemeClr val="bg1"/>
                </a:solidFill>
                <a:latin typeface="Arial" pitchFamily="34" charset="0"/>
                <a:ea typeface="宋体" charset="-122"/>
                <a:cs typeface="Arial" pitchFamily="34" charset="0"/>
              </a:rPr>
              <a:t>CMMI L3 Appraised </a:t>
            </a:r>
            <a:r>
              <a:rPr lang="en-US" altLang="zh-CN" sz="3200" b="1" u="sng" dirty="0">
                <a:solidFill>
                  <a:schemeClr val="bg1"/>
                </a:solidFill>
                <a:latin typeface="Arial" pitchFamily="34" charset="0"/>
                <a:ea typeface="宋体" charset="-122"/>
                <a:cs typeface="Arial" pitchFamily="34" charset="0"/>
              </a:rPr>
              <a:t>software</a:t>
            </a:r>
            <a:r>
              <a:rPr lang="en-US" altLang="zh-CN" sz="3200" dirty="0">
                <a:solidFill>
                  <a:schemeClr val="bg1"/>
                </a:solidFill>
                <a:latin typeface="Arial" pitchFamily="34" charset="0"/>
                <a:ea typeface="宋体" charset="-122"/>
                <a:cs typeface="Arial" pitchFamily="34" charset="0"/>
              </a:rPr>
              <a:t> organization will meet ISO 9001/TL 9000 requirements with gaps in the following areas:</a:t>
            </a:r>
          </a:p>
          <a:p>
            <a:pPr lvl="4">
              <a:buFont typeface="Arial" charset="0"/>
              <a:buChar char="-"/>
            </a:pPr>
            <a:r>
              <a:rPr lang="en-US" altLang="zh-CN" dirty="0">
                <a:solidFill>
                  <a:schemeClr val="bg1"/>
                </a:solidFill>
                <a:latin typeface="Arial" pitchFamily="34" charset="0"/>
                <a:ea typeface="宋体" charset="-122"/>
                <a:cs typeface="Arial" pitchFamily="34" charset="0"/>
              </a:rPr>
              <a:t>	Post deployment support</a:t>
            </a:r>
          </a:p>
          <a:p>
            <a:pPr lvl="4">
              <a:buFont typeface="Arial" charset="0"/>
              <a:buChar char="-"/>
            </a:pPr>
            <a:r>
              <a:rPr lang="en-US" altLang="zh-CN" dirty="0">
                <a:solidFill>
                  <a:schemeClr val="bg1"/>
                </a:solidFill>
                <a:latin typeface="Arial" pitchFamily="34" charset="0"/>
                <a:ea typeface="宋体" charset="-122"/>
                <a:cs typeface="Arial" pitchFamily="34" charset="0"/>
              </a:rPr>
              <a:t>	Customer satisfaction surveys</a:t>
            </a:r>
          </a:p>
          <a:p>
            <a:pPr lvl="4">
              <a:buFont typeface="Arial" charset="0"/>
              <a:buChar char="-"/>
            </a:pPr>
            <a:r>
              <a:rPr lang="en-US" altLang="zh-CN" dirty="0">
                <a:solidFill>
                  <a:schemeClr val="bg1"/>
                </a:solidFill>
                <a:latin typeface="Arial" pitchFamily="34" charset="0"/>
                <a:ea typeface="宋体" charset="-122"/>
                <a:cs typeface="Arial" pitchFamily="34" charset="0"/>
              </a:rPr>
              <a:t>	Quality partnering </a:t>
            </a:r>
            <a:endParaRPr lang="en-US" altLang="zh-CN" dirty="0" smtClean="0">
              <a:solidFill>
                <a:schemeClr val="bg1"/>
              </a:solidFill>
              <a:latin typeface="Arial" pitchFamily="34" charset="0"/>
              <a:ea typeface="宋体" charset="-122"/>
              <a:cs typeface="Arial" pitchFamily="34" charset="0"/>
            </a:endParaRPr>
          </a:p>
          <a:p>
            <a:pPr marL="2743200" lvl="4" indent="-914400">
              <a:buFont typeface="Arial" charset="0"/>
              <a:buChar char="-"/>
            </a:pPr>
            <a:r>
              <a:rPr lang="en-US" altLang="zh-CN" dirty="0" smtClean="0">
                <a:solidFill>
                  <a:schemeClr val="bg1"/>
                </a:solidFill>
                <a:latin typeface="Arial" pitchFamily="34" charset="0"/>
                <a:ea typeface="宋体" charset="-122"/>
                <a:cs typeface="Arial" pitchFamily="34" charset="0"/>
              </a:rPr>
              <a:t>Disaster Recovery</a:t>
            </a:r>
          </a:p>
          <a:p>
            <a:pPr lvl="5">
              <a:buNone/>
            </a:pPr>
            <a:endParaRPr lang="en-US" altLang="zh-CN" dirty="0">
              <a:solidFill>
                <a:schemeClr val="bg1"/>
              </a:solidFill>
              <a:latin typeface="Arial" pitchFamily="34" charset="0"/>
              <a:ea typeface="宋体" charset="-122"/>
              <a:cs typeface="Arial" pitchFamily="34" charset="0"/>
            </a:endParaRPr>
          </a:p>
          <a:p>
            <a:pPr marL="406400" lvl="1" indent="-292100">
              <a:buFont typeface="Symbol" pitchFamily="18" charset="2"/>
              <a:buChar char=""/>
            </a:pPr>
            <a:r>
              <a:rPr lang="en-US" altLang="zh-CN" sz="3200" dirty="0">
                <a:solidFill>
                  <a:schemeClr val="bg1"/>
                </a:solidFill>
                <a:latin typeface="Arial" pitchFamily="34" charset="0"/>
                <a:ea typeface="宋体" charset="-122"/>
                <a:cs typeface="Arial" pitchFamily="34" charset="0"/>
              </a:rPr>
              <a:t>TL 9000 hardware (H)  adders are not addressed  in </a:t>
            </a:r>
            <a:r>
              <a:rPr lang="en-US" altLang="zh-CN" sz="3200" dirty="0" smtClean="0">
                <a:solidFill>
                  <a:schemeClr val="bg1"/>
                </a:solidFill>
                <a:latin typeface="Arial" pitchFamily="34" charset="0"/>
                <a:ea typeface="宋体" charset="-122"/>
                <a:cs typeface="Arial" pitchFamily="34" charset="0"/>
              </a:rPr>
              <a:t>CMMI</a:t>
            </a:r>
          </a:p>
          <a:p>
            <a:pPr marL="406400" lvl="1" indent="-292100">
              <a:buFont typeface="Symbol" pitchFamily="18" charset="2"/>
              <a:buChar char=""/>
            </a:pPr>
            <a:r>
              <a:rPr lang="en-US" altLang="zh-CN" sz="3200" dirty="0" smtClean="0">
                <a:solidFill>
                  <a:schemeClr val="bg1"/>
                </a:solidFill>
                <a:latin typeface="Arial" pitchFamily="34" charset="0"/>
                <a:ea typeface="宋体" charset="-122"/>
                <a:cs typeface="Arial" pitchFamily="34" charset="0"/>
              </a:rPr>
              <a:t>Doesn’t count metrics</a:t>
            </a:r>
            <a:endParaRPr lang="en-US" altLang="zh-CN" sz="3200" dirty="0">
              <a:solidFill>
                <a:schemeClr val="bg1"/>
              </a:solidFill>
              <a:latin typeface="Arial" pitchFamily="34" charset="0"/>
              <a:ea typeface="宋体" charset="-122"/>
              <a:cs typeface="Arial" pitchFamily="34" charset="0"/>
            </a:endParaRPr>
          </a:p>
          <a:p>
            <a:pPr lvl="4">
              <a:buFont typeface="Arial" charset="0"/>
              <a:buNone/>
            </a:pPr>
            <a:r>
              <a:rPr lang="en-US" altLang="zh-CN" dirty="0">
                <a:solidFill>
                  <a:schemeClr val="bg1"/>
                </a:solidFill>
                <a:latin typeface="Arial" pitchFamily="34" charset="0"/>
                <a:ea typeface="宋体" charset="-122"/>
                <a:cs typeface="Arial" pitchFamily="34" charset="0"/>
              </a:rPr>
              <a:t>	</a:t>
            </a:r>
          </a:p>
          <a:p>
            <a:pPr marL="0" indent="0"/>
            <a:endParaRPr lang="en-US"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dirty="0" smtClean="0"/>
              <a:t>Mapping Example</a:t>
            </a:r>
            <a:endParaRPr lang="en-US" dirty="0"/>
          </a:p>
        </p:txBody>
      </p:sp>
      <p:graphicFrame>
        <p:nvGraphicFramePr>
          <p:cNvPr id="262761" name="Group 617"/>
          <p:cNvGraphicFramePr>
            <a:graphicFrameLocks noGrp="1"/>
          </p:cNvGraphicFramePr>
          <p:nvPr>
            <p:ph type="tbl" idx="1"/>
          </p:nvPr>
        </p:nvGraphicFramePr>
        <p:xfrm>
          <a:off x="0" y="1600200"/>
          <a:ext cx="9179560" cy="2987040"/>
        </p:xfrm>
        <a:graphic>
          <a:graphicData uri="http://schemas.openxmlformats.org/drawingml/2006/table">
            <a:tbl>
              <a:tblPr/>
              <a:tblGrid>
                <a:gridCol w="1727200"/>
                <a:gridCol w="1701800"/>
                <a:gridCol w="2505075"/>
                <a:gridCol w="385763"/>
                <a:gridCol w="1541462"/>
                <a:gridCol w="901700"/>
                <a:gridCol w="208280"/>
                <a:gridCol w="20828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1" u="none" strike="noStrike" cap="none" normalizeH="0" baseline="0" dirty="0" smtClean="0">
                          <a:ln>
                            <a:noFill/>
                          </a:ln>
                          <a:solidFill>
                            <a:srgbClr val="F5E617"/>
                          </a:solidFill>
                          <a:effectLst/>
                          <a:latin typeface="Arial" charset="0"/>
                        </a:rPr>
                        <a:t>ISO9001:2008  TL 9000 R5.0</a:t>
                      </a:r>
                      <a:r>
                        <a:rPr kumimoji="0" lang="pt-BR" sz="2800" b="0" i="0" u="none" strike="noStrike" cap="none" normalizeH="0" baseline="0" dirty="0" smtClean="0">
                          <a:ln>
                            <a:noFill/>
                          </a:ln>
                          <a:solidFill>
                            <a:srgbClr val="F5E617"/>
                          </a:solidFill>
                          <a:effectLst/>
                          <a:latin typeface="Arial" charset="0"/>
                        </a:rPr>
                        <a:t> </a:t>
                      </a:r>
                      <a:endParaRPr kumimoji="0" lang="en-US" sz="2800" b="0" i="0" u="none" strike="noStrike" cap="none" normalizeH="0" baseline="0" dirty="0" smtClean="0">
                        <a:ln>
                          <a:noFill/>
                        </a:ln>
                        <a:solidFill>
                          <a:srgbClr val="F5E6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5E617"/>
                          </a:solidFill>
                          <a:effectLst/>
                          <a:latin typeface="Arial" charset="0"/>
                        </a:rPr>
                        <a:t>Requirement 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5E617"/>
                          </a:solidFill>
                          <a:effectLst/>
                          <a:latin typeface="Arial" charset="0"/>
                        </a:rPr>
                        <a:t>Summary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1" u="none" strike="noStrike" cap="none" normalizeH="0" baseline="0" dirty="0" smtClean="0">
                        <a:ln>
                          <a:noFill/>
                        </a:ln>
                        <a:solidFill>
                          <a:srgbClr val="F5E617"/>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5E617"/>
                          </a:solidFill>
                          <a:effectLst/>
                          <a:latin typeface="Arial" charset="0"/>
                        </a:rPr>
                        <a:t>REQM_SG1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5E617"/>
                          </a:solidFill>
                          <a:effectLst/>
                          <a:latin typeface="Arial" charset="0"/>
                        </a:rPr>
                        <a:t>REQM_GG2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CCC"/>
                    </a:solidFill>
                  </a:tcPr>
                </a:tc>
              </a:tr>
              <a:tr h="189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7.2.2.C.1 Closure Tracking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All actions resulting from requirements reviews shall be tracked to closure.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Met by REQM SG1, RD SG3 and VER SG2; also supported by GG2 for REQM, RD and 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bg1"/>
                          </a:solidFill>
                          <a:effectLst/>
                          <a:latin typeface="Arial" charset="0"/>
                        </a:rPr>
                        <a:t>SP 1.5-1 (Implied in sub practice 4) (from a design perspective)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CCC"/>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90" name="Group 2"/>
          <p:cNvGrpSpPr>
            <a:grpSpLocks/>
          </p:cNvGrpSpPr>
          <p:nvPr/>
        </p:nvGrpSpPr>
        <p:grpSpPr bwMode="auto">
          <a:xfrm>
            <a:off x="1371600" y="1752600"/>
            <a:ext cx="6400800" cy="3581400"/>
            <a:chOff x="4320" y="0"/>
            <a:chExt cx="1248" cy="736"/>
          </a:xfrm>
        </p:grpSpPr>
        <p:sp>
          <p:nvSpPr>
            <p:cNvPr id="242691" name="Rectangle 3"/>
            <p:cNvSpPr>
              <a:spLocks noChangeArrowheads="1"/>
            </p:cNvSpPr>
            <p:nvPr/>
          </p:nvSpPr>
          <p:spPr bwMode="auto">
            <a:xfrm>
              <a:off x="4320" y="0"/>
              <a:ext cx="1248" cy="720"/>
            </a:xfrm>
            <a:prstGeom prst="rect">
              <a:avLst/>
            </a:prstGeom>
            <a:solidFill>
              <a:srgbClr val="3366FF"/>
            </a:solidFill>
            <a:ln w="9525">
              <a:solidFill>
                <a:schemeClr val="tx1"/>
              </a:solidFill>
              <a:miter lim="800000"/>
              <a:headEnd/>
              <a:tailEnd/>
            </a:ln>
            <a:effectLst/>
          </p:spPr>
          <p:txBody>
            <a:bodyPr wrap="none" anchor="ctr"/>
            <a:lstStyle/>
            <a:p>
              <a:endParaRPr lang="en-US" dirty="0"/>
            </a:p>
          </p:txBody>
        </p:sp>
        <p:pic>
          <p:nvPicPr>
            <p:cNvPr id="242692" name="Picture 4" descr="QuEST-logo-(white)TM"/>
            <p:cNvPicPr>
              <a:picLocks noChangeAspect="1" noChangeArrowheads="1"/>
            </p:cNvPicPr>
            <p:nvPr/>
          </p:nvPicPr>
          <p:blipFill>
            <a:blip r:embed="rId3" cstate="print"/>
            <a:srcRect/>
            <a:stretch>
              <a:fillRect/>
            </a:stretch>
          </p:blipFill>
          <p:spPr bwMode="auto">
            <a:xfrm>
              <a:off x="4320" y="0"/>
              <a:ext cx="1221" cy="736"/>
            </a:xfrm>
            <a:prstGeom prst="rect">
              <a:avLst/>
            </a:prstGeom>
            <a:noFill/>
          </p:spPr>
        </p:pic>
      </p:gr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dirty="0"/>
              <a:t>CMMI (SCAMPI</a:t>
            </a:r>
            <a:r>
              <a:rPr lang="en-US" baseline="30000" dirty="0"/>
              <a:t>SM</a:t>
            </a:r>
            <a:r>
              <a:rPr lang="en-US" dirty="0"/>
              <a:t> A*) Appraisals</a:t>
            </a:r>
          </a:p>
        </p:txBody>
      </p:sp>
      <p:sp>
        <p:nvSpPr>
          <p:cNvPr id="257027" name="Rectangle 3"/>
          <p:cNvSpPr>
            <a:spLocks noGrp="1" noChangeArrowheads="1"/>
          </p:cNvSpPr>
          <p:nvPr>
            <p:ph idx="1"/>
          </p:nvPr>
        </p:nvSpPr>
        <p:spPr>
          <a:xfrm>
            <a:off x="457200" y="1803400"/>
            <a:ext cx="8229600" cy="4525963"/>
          </a:xfrm>
        </p:spPr>
        <p:txBody>
          <a:bodyPr/>
          <a:lstStyle/>
          <a:p>
            <a:r>
              <a:rPr lang="en-US" sz="2200" dirty="0">
                <a:solidFill>
                  <a:schemeClr val="bg1"/>
                </a:solidFill>
              </a:rPr>
              <a:t>Appraisal results are provided by an accredited SCAMPI Lead Appraiser</a:t>
            </a:r>
            <a:r>
              <a:rPr lang="en-US" sz="2200" baseline="30000" dirty="0">
                <a:solidFill>
                  <a:schemeClr val="bg1"/>
                </a:solidFill>
              </a:rPr>
              <a:t>SM</a:t>
            </a:r>
          </a:p>
          <a:p>
            <a:r>
              <a:rPr lang="en-US" sz="2200" dirty="0">
                <a:solidFill>
                  <a:schemeClr val="bg1"/>
                </a:solidFill>
              </a:rPr>
              <a:t>Appraisal results are a snapshot of organization process maturity  </a:t>
            </a:r>
          </a:p>
          <a:p>
            <a:r>
              <a:rPr lang="en-US" sz="2200" dirty="0">
                <a:solidFill>
                  <a:schemeClr val="bg1"/>
                </a:solidFill>
              </a:rPr>
              <a:t>Appraisals are “verification-based” rather than “discovery-based”</a:t>
            </a:r>
          </a:p>
          <a:p>
            <a:r>
              <a:rPr lang="en-US" sz="2200" dirty="0">
                <a:solidFill>
                  <a:schemeClr val="bg1"/>
                </a:solidFill>
              </a:rPr>
              <a:t>Team size varies usually 4 to 8 team members involving a readiness review usually 2 weeks and an appraisal usually 2 weeks</a:t>
            </a:r>
          </a:p>
          <a:p>
            <a:r>
              <a:rPr lang="en-US" sz="2200" dirty="0">
                <a:solidFill>
                  <a:schemeClr val="bg1"/>
                </a:solidFill>
              </a:rPr>
              <a:t>100% of the practices in every process area relevant to a maturity level are evaluated in a SCAMPI appraisal</a:t>
            </a:r>
          </a:p>
          <a:p>
            <a:r>
              <a:rPr lang="en-US" sz="2200" dirty="0">
                <a:solidFill>
                  <a:schemeClr val="bg1"/>
                </a:solidFill>
              </a:rPr>
              <a:t>100% of the practices in every representative project are evaluated in a SCAMPI appraisal</a:t>
            </a:r>
          </a:p>
          <a:p>
            <a:endParaRPr lang="en-US" sz="2200" dirty="0">
              <a:solidFill>
                <a:schemeClr val="bg1"/>
              </a:solidFill>
            </a:endParaRPr>
          </a:p>
        </p:txBody>
      </p:sp>
      <p:sp>
        <p:nvSpPr>
          <p:cNvPr id="257028" name="Text Box 4"/>
          <p:cNvSpPr txBox="1">
            <a:spLocks noChangeArrowheads="1"/>
          </p:cNvSpPr>
          <p:nvPr/>
        </p:nvSpPr>
        <p:spPr bwMode="auto">
          <a:xfrm>
            <a:off x="2971800" y="5722938"/>
            <a:ext cx="6172200" cy="646331"/>
          </a:xfrm>
          <a:prstGeom prst="rect">
            <a:avLst/>
          </a:prstGeom>
          <a:noFill/>
          <a:ln w="12700">
            <a:noFill/>
            <a:miter lim="800000"/>
            <a:headEnd type="none" w="sm" len="sm"/>
            <a:tailEnd type="none" w="sm" len="sm"/>
          </a:ln>
          <a:effectLst/>
        </p:spPr>
        <p:txBody>
          <a:bodyPr>
            <a:spAutoFit/>
          </a:bodyPr>
          <a:lstStyle/>
          <a:p>
            <a:pPr eaLnBrk="0" hangingPunct="0"/>
            <a:r>
              <a:rPr lang="en-US" sz="1200" baseline="30000" dirty="0">
                <a:solidFill>
                  <a:srgbClr val="F5E617"/>
                </a:solidFill>
              </a:rPr>
              <a:t>SM</a:t>
            </a:r>
            <a:r>
              <a:rPr lang="en-US" sz="1200" dirty="0">
                <a:solidFill>
                  <a:srgbClr val="F5E617"/>
                </a:solidFill>
              </a:rPr>
              <a:t> SCAMPI and SCAMPI Lead Appraiser are service marks of Carnegie Mellon University</a:t>
            </a:r>
          </a:p>
          <a:p>
            <a:pPr eaLnBrk="0" hangingPunct="0"/>
            <a:r>
              <a:rPr lang="en-US" sz="1200" dirty="0">
                <a:solidFill>
                  <a:srgbClr val="F5E617"/>
                </a:solidFill>
              </a:rPr>
              <a:t>* SCAMPI - Standard CMMI Appraisal Method for Process Improvement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a:t>Measurement &amp; Analysis Process Example</a:t>
            </a:r>
          </a:p>
        </p:txBody>
      </p:sp>
      <p:sp>
        <p:nvSpPr>
          <p:cNvPr id="251907" name="Rectangle 3"/>
          <p:cNvSpPr>
            <a:spLocks noGrp="1" noChangeArrowheads="1"/>
          </p:cNvSpPr>
          <p:nvPr>
            <p:ph idx="1"/>
          </p:nvPr>
        </p:nvSpPr>
        <p:spPr>
          <a:xfrm>
            <a:off x="533400" y="1765300"/>
            <a:ext cx="8318500" cy="4787900"/>
          </a:xfrm>
        </p:spPr>
        <p:txBody>
          <a:bodyPr/>
          <a:lstStyle/>
          <a:p>
            <a:pPr>
              <a:lnSpc>
                <a:spcPct val="70000"/>
              </a:lnSpc>
            </a:pPr>
            <a:endParaRPr lang="en-US" sz="1800" dirty="0">
              <a:solidFill>
                <a:schemeClr val="bg1"/>
              </a:solidFill>
              <a:latin typeface="Arial" pitchFamily="34" charset="0"/>
              <a:cs typeface="Arial" pitchFamily="34" charset="0"/>
            </a:endParaRPr>
          </a:p>
          <a:p>
            <a:pPr>
              <a:lnSpc>
                <a:spcPct val="70000"/>
              </a:lnSpc>
            </a:pPr>
            <a:r>
              <a:rPr lang="en-US" sz="1800" dirty="0">
                <a:solidFill>
                  <a:schemeClr val="bg1"/>
                </a:solidFill>
                <a:latin typeface="Arial" pitchFamily="34" charset="0"/>
                <a:cs typeface="Arial" pitchFamily="34" charset="0"/>
              </a:rPr>
              <a:t>The purpose of the process area is to develop and sustain a measurement capability that is used to support </a:t>
            </a:r>
            <a:r>
              <a:rPr lang="en-US" sz="1800" u="sng" dirty="0">
                <a:solidFill>
                  <a:schemeClr val="bg1"/>
                </a:solidFill>
                <a:latin typeface="Arial" pitchFamily="34" charset="0"/>
                <a:cs typeface="Arial" pitchFamily="34" charset="0"/>
              </a:rPr>
              <a:t>management information needs</a:t>
            </a:r>
            <a:r>
              <a:rPr lang="en-US" sz="1800" dirty="0">
                <a:solidFill>
                  <a:schemeClr val="bg1"/>
                </a:solidFill>
                <a:latin typeface="Arial" pitchFamily="34" charset="0"/>
                <a:cs typeface="Arial" pitchFamily="34" charset="0"/>
              </a:rPr>
              <a:t>.</a:t>
            </a:r>
          </a:p>
          <a:p>
            <a:pPr>
              <a:lnSpc>
                <a:spcPct val="70000"/>
              </a:lnSpc>
            </a:pPr>
            <a:r>
              <a:rPr lang="en-US" sz="1800" dirty="0">
                <a:solidFill>
                  <a:schemeClr val="bg1"/>
                </a:solidFill>
                <a:latin typeface="Arial" pitchFamily="34" charset="0"/>
                <a:cs typeface="Arial" pitchFamily="34" charset="0"/>
              </a:rPr>
              <a:t>It all begins with an organizational policy for planning and performing the measurement and analysis process. (supports generic goal to institutionalize a process)</a:t>
            </a:r>
          </a:p>
          <a:p>
            <a:pPr>
              <a:lnSpc>
                <a:spcPct val="70000"/>
              </a:lnSpc>
            </a:pPr>
            <a:r>
              <a:rPr lang="en-US" sz="1800" dirty="0">
                <a:solidFill>
                  <a:schemeClr val="bg1"/>
                </a:solidFill>
                <a:latin typeface="Arial" pitchFamily="34" charset="0"/>
                <a:cs typeface="Arial" pitchFamily="34" charset="0"/>
              </a:rPr>
              <a:t>The two </a:t>
            </a:r>
            <a:r>
              <a:rPr lang="en-US" sz="1800" u="sng" dirty="0">
                <a:solidFill>
                  <a:schemeClr val="bg1"/>
                </a:solidFill>
                <a:latin typeface="Arial" pitchFamily="34" charset="0"/>
                <a:cs typeface="Arial" pitchFamily="34" charset="0"/>
              </a:rPr>
              <a:t>specific goals </a:t>
            </a:r>
            <a:r>
              <a:rPr lang="en-US" sz="1800" dirty="0">
                <a:solidFill>
                  <a:schemeClr val="bg1"/>
                </a:solidFill>
                <a:latin typeface="Arial" pitchFamily="34" charset="0"/>
                <a:cs typeface="Arial" pitchFamily="34" charset="0"/>
              </a:rPr>
              <a:t>of this process are (1) to align measurement objectives and activities with identified </a:t>
            </a:r>
            <a:r>
              <a:rPr lang="en-US" sz="1800" u="sng" dirty="0">
                <a:solidFill>
                  <a:schemeClr val="bg1"/>
                </a:solidFill>
                <a:latin typeface="Arial" pitchFamily="34" charset="0"/>
                <a:cs typeface="Arial" pitchFamily="34" charset="0"/>
              </a:rPr>
              <a:t>information needs</a:t>
            </a:r>
            <a:r>
              <a:rPr lang="en-US" sz="1800" dirty="0">
                <a:solidFill>
                  <a:schemeClr val="bg1"/>
                </a:solidFill>
                <a:latin typeface="Arial" pitchFamily="34" charset="0"/>
                <a:cs typeface="Arial" pitchFamily="34" charset="0"/>
              </a:rPr>
              <a:t> and objectives and (2) provide measurement results that address </a:t>
            </a:r>
            <a:r>
              <a:rPr lang="en-US" sz="1800" u="sng" dirty="0">
                <a:solidFill>
                  <a:schemeClr val="bg1"/>
                </a:solidFill>
                <a:latin typeface="Arial" pitchFamily="34" charset="0"/>
                <a:cs typeface="Arial" pitchFamily="34" charset="0"/>
              </a:rPr>
              <a:t>information needs</a:t>
            </a:r>
            <a:r>
              <a:rPr lang="en-US" sz="1800" dirty="0">
                <a:solidFill>
                  <a:schemeClr val="bg1"/>
                </a:solidFill>
                <a:latin typeface="Arial" pitchFamily="34" charset="0"/>
                <a:cs typeface="Arial" pitchFamily="34" charset="0"/>
              </a:rPr>
              <a:t>.  These specific goals are supported by relevant </a:t>
            </a:r>
            <a:r>
              <a:rPr lang="en-US" sz="1800" u="sng" dirty="0">
                <a:solidFill>
                  <a:schemeClr val="bg1"/>
                </a:solidFill>
                <a:latin typeface="Arial" pitchFamily="34" charset="0"/>
                <a:cs typeface="Arial" pitchFamily="34" charset="0"/>
              </a:rPr>
              <a:t>specific practices</a:t>
            </a:r>
            <a:r>
              <a:rPr lang="en-US" sz="1800" dirty="0">
                <a:solidFill>
                  <a:schemeClr val="bg1"/>
                </a:solidFill>
                <a:latin typeface="Arial" pitchFamily="34" charset="0"/>
                <a:cs typeface="Arial" pitchFamily="34" charset="0"/>
              </a:rPr>
              <a:t> </a:t>
            </a:r>
          </a:p>
          <a:p>
            <a:pPr>
              <a:lnSpc>
                <a:spcPct val="70000"/>
              </a:lnSpc>
            </a:pPr>
            <a:r>
              <a:rPr lang="en-US" sz="1800" dirty="0">
                <a:solidFill>
                  <a:schemeClr val="bg1"/>
                </a:solidFill>
                <a:latin typeface="Arial" pitchFamily="34" charset="0"/>
                <a:cs typeface="Arial" pitchFamily="34" charset="0"/>
              </a:rPr>
              <a:t>A </a:t>
            </a:r>
            <a:r>
              <a:rPr lang="en-US" sz="1800" u="sng" dirty="0">
                <a:solidFill>
                  <a:schemeClr val="bg1"/>
                </a:solidFill>
                <a:latin typeface="Arial" pitchFamily="34" charset="0"/>
                <a:cs typeface="Arial" pitchFamily="34" charset="0"/>
              </a:rPr>
              <a:t>generic goal</a:t>
            </a:r>
            <a:r>
              <a:rPr lang="en-US" sz="1800" dirty="0">
                <a:solidFill>
                  <a:schemeClr val="bg1"/>
                </a:solidFill>
                <a:latin typeface="Arial" pitchFamily="34" charset="0"/>
                <a:cs typeface="Arial" pitchFamily="34" charset="0"/>
              </a:rPr>
              <a:t> of this process within the model is institutionalizing the Measurement and Analysis process. This generic goal is supported by relevant </a:t>
            </a:r>
            <a:r>
              <a:rPr lang="en-US" sz="1800" u="sng" dirty="0">
                <a:solidFill>
                  <a:schemeClr val="bg1"/>
                </a:solidFill>
                <a:latin typeface="Arial" pitchFamily="34" charset="0"/>
                <a:cs typeface="Arial" pitchFamily="34" charset="0"/>
              </a:rPr>
              <a:t>generic practices.</a:t>
            </a:r>
            <a:r>
              <a:rPr lang="en-US" sz="1800" dirty="0">
                <a:solidFill>
                  <a:schemeClr val="bg1"/>
                </a:solidFill>
                <a:latin typeface="Arial" pitchFamily="34" charset="0"/>
                <a:cs typeface="Arial" pitchFamily="34" charset="0"/>
              </a:rPr>
              <a:t> </a:t>
            </a:r>
          </a:p>
          <a:p>
            <a:pPr>
              <a:lnSpc>
                <a:spcPct val="70000"/>
              </a:lnSpc>
            </a:pPr>
            <a:r>
              <a:rPr lang="en-US" sz="1800" dirty="0">
                <a:solidFill>
                  <a:schemeClr val="bg1"/>
                </a:solidFill>
                <a:latin typeface="Arial" pitchFamily="34" charset="0"/>
                <a:cs typeface="Arial" pitchFamily="34" charset="0"/>
              </a:rPr>
              <a:t>In order to do the alignment you need to first derive measurement objectives from identified </a:t>
            </a:r>
            <a:r>
              <a:rPr lang="en-US" sz="1800" u="sng" dirty="0">
                <a:solidFill>
                  <a:schemeClr val="bg1"/>
                </a:solidFill>
                <a:latin typeface="Arial" pitchFamily="34" charset="0"/>
                <a:cs typeface="Arial" pitchFamily="34" charset="0"/>
              </a:rPr>
              <a:t>information needs </a:t>
            </a:r>
            <a:r>
              <a:rPr lang="en-US" sz="1800" dirty="0">
                <a:solidFill>
                  <a:schemeClr val="bg1"/>
                </a:solidFill>
                <a:latin typeface="Arial" pitchFamily="34" charset="0"/>
                <a:cs typeface="Arial" pitchFamily="34" charset="0"/>
              </a:rPr>
              <a:t>and then specify the measures to meet the objectives, how they will be collected, stored, analyzed and reported.</a:t>
            </a:r>
          </a:p>
          <a:p>
            <a:pPr>
              <a:lnSpc>
                <a:spcPct val="70000"/>
              </a:lnSpc>
            </a:pPr>
            <a:r>
              <a:rPr lang="en-US" sz="1800" dirty="0">
                <a:solidFill>
                  <a:schemeClr val="bg1"/>
                </a:solidFill>
                <a:latin typeface="Arial" pitchFamily="34" charset="0"/>
                <a:cs typeface="Arial" pitchFamily="34" charset="0"/>
              </a:rPr>
              <a:t>Finally, you execute on the collection, storage, analysis and reporting you have defined.</a:t>
            </a:r>
          </a:p>
          <a:p>
            <a:pPr>
              <a:lnSpc>
                <a:spcPct val="70000"/>
              </a:lnSpc>
            </a:pPr>
            <a:r>
              <a:rPr lang="en-US" sz="1800" dirty="0">
                <a:solidFill>
                  <a:schemeClr val="bg1"/>
                </a:solidFill>
                <a:latin typeface="Arial" pitchFamily="34" charset="0"/>
                <a:cs typeface="Arial" pitchFamily="34" charset="0"/>
              </a:rPr>
              <a:t>Note, your own business needs drives the specific mechanisms for satisfying the practices and goals, not a specific CMMI requirement.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7" name="Rectangle 3"/>
          <p:cNvSpPr>
            <a:spLocks noGrp="1" noChangeArrowheads="1"/>
          </p:cNvSpPr>
          <p:nvPr>
            <p:ph type="body" idx="1"/>
          </p:nvPr>
        </p:nvSpPr>
        <p:spPr>
          <a:xfrm>
            <a:off x="1752600" y="2663825"/>
            <a:ext cx="5118100" cy="1984375"/>
          </a:xfrm>
        </p:spPr>
        <p:txBody>
          <a:bodyPr/>
          <a:lstStyle/>
          <a:p>
            <a:pPr algn="ctr">
              <a:buFontTx/>
              <a:buNone/>
            </a:pPr>
            <a:r>
              <a:rPr lang="en-US" sz="6000" b="1" dirty="0" smtClean="0">
                <a:solidFill>
                  <a:srgbClr val="FF0000"/>
                </a:solidFill>
                <a:latin typeface="Verdana" pitchFamily="34" charset="0"/>
                <a:ea typeface="Verdana" pitchFamily="34" charset="0"/>
                <a:cs typeface="Verdana" pitchFamily="34" charset="0"/>
              </a:rPr>
              <a:t>Questions?</a:t>
            </a:r>
            <a:endParaRPr lang="en-US" dirty="0">
              <a:solidFill>
                <a:srgbClr val="CC3300"/>
              </a:solidFill>
            </a:endParaRPr>
          </a:p>
        </p:txBody>
      </p:sp>
    </p:spTree>
    <p:extLst>
      <p:ext uri="{BB962C8B-B14F-4D97-AF65-F5344CB8AC3E}">
        <p14:creationId xmlns="" xmlns:p14="http://schemas.microsoft.com/office/powerpoint/2010/main" val="2731088337"/>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4294967295"/>
          </p:nvPr>
        </p:nvSpPr>
        <p:spPr>
          <a:xfrm>
            <a:off x="8153400" y="6248400"/>
            <a:ext cx="762000" cy="381000"/>
          </a:xfrm>
          <a:prstGeom prst="rect">
            <a:avLst/>
          </a:prstGeom>
          <a:ln/>
        </p:spPr>
        <p:txBody>
          <a:bodyPr/>
          <a:lstStyle/>
          <a:p>
            <a:pPr>
              <a:defRPr/>
            </a:pPr>
            <a:fld id="{9B5B8BB1-D1BB-4309-81AA-B86EF13BC8F0}" type="slidenum">
              <a:rPr lang="en-US"/>
              <a:pPr>
                <a:defRPr/>
              </a:pPr>
              <a:t>19</a:t>
            </a:fld>
            <a:endParaRPr lang="en-US" dirty="0"/>
          </a:p>
        </p:txBody>
      </p:sp>
      <p:sp>
        <p:nvSpPr>
          <p:cNvPr id="528386" name="Rectangle 2"/>
          <p:cNvSpPr>
            <a:spLocks noGrp="1"/>
          </p:cNvSpPr>
          <p:nvPr>
            <p:ph type="title"/>
          </p:nvPr>
        </p:nvSpPr>
        <p:spPr>
          <a:xfrm>
            <a:off x="393700" y="266700"/>
            <a:ext cx="8572500" cy="800100"/>
          </a:xfrm>
        </p:spPr>
        <p:txBody>
          <a:bodyPr/>
          <a:lstStyle/>
          <a:p>
            <a:pPr>
              <a:defRPr/>
            </a:pPr>
            <a:r>
              <a:rPr lang="en-US" b="1" dirty="0" smtClean="0">
                <a:solidFill>
                  <a:srgbClr val="FF0000"/>
                </a:solidFill>
                <a:latin typeface="Verdana" pitchFamily="34" charset="0"/>
                <a:ea typeface="Verdana" pitchFamily="34" charset="0"/>
                <a:cs typeface="Verdana" pitchFamily="34" charset="0"/>
              </a:rPr>
              <a:t>Best Practice Conferences</a:t>
            </a:r>
            <a:endParaRPr lang="en-US" b="1" dirty="0" smtClean="0">
              <a:solidFill>
                <a:srgbClr val="FF00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
        <p:nvSpPr>
          <p:cNvPr id="91139" name="Content Placeholder 5"/>
          <p:cNvSpPr>
            <a:spLocks noGrp="1"/>
          </p:cNvSpPr>
          <p:nvPr>
            <p:ph idx="1"/>
          </p:nvPr>
        </p:nvSpPr>
        <p:spPr>
          <a:xfrm>
            <a:off x="1066800" y="1371600"/>
            <a:ext cx="6858000" cy="4876800"/>
          </a:xfrm>
        </p:spPr>
        <p:txBody>
          <a:bodyPr/>
          <a:lstStyle/>
          <a:p>
            <a:pPr>
              <a:buFontTx/>
              <a:buNone/>
            </a:pPr>
            <a:endParaRPr lang="en-US" sz="2400" dirty="0" smtClean="0">
              <a:solidFill>
                <a:srgbClr val="FFFFFF"/>
              </a:solidFill>
              <a:latin typeface="Verdana" pitchFamily="34" charset="0"/>
            </a:endParaRPr>
          </a:p>
          <a:p>
            <a:pPr>
              <a:buFontTx/>
              <a:buNone/>
            </a:pPr>
            <a:endParaRPr lang="en-US" sz="2400" dirty="0" smtClean="0">
              <a:solidFill>
                <a:srgbClr val="FFFFFF"/>
              </a:solidFill>
              <a:latin typeface="Verdana" pitchFamily="34" charset="0"/>
            </a:endParaRPr>
          </a:p>
          <a:p>
            <a:pPr>
              <a:buFontTx/>
              <a:buNone/>
            </a:pPr>
            <a:r>
              <a:rPr lang="en-US" sz="2400" dirty="0" smtClean="0">
                <a:solidFill>
                  <a:srgbClr val="FFFFFF"/>
                </a:solidFill>
                <a:latin typeface="Verdana" pitchFamily="34" charset="0"/>
              </a:rPr>
              <a:t>Americas Best Practices Conference</a:t>
            </a:r>
          </a:p>
          <a:p>
            <a:pPr>
              <a:buFontTx/>
              <a:buNone/>
            </a:pPr>
            <a:r>
              <a:rPr lang="en-US" sz="2000" dirty="0" smtClean="0">
                <a:solidFill>
                  <a:srgbClr val="FFFFFF"/>
                </a:solidFill>
                <a:latin typeface="Verdana" pitchFamily="34" charset="0"/>
              </a:rPr>
              <a:t>10 – 12 September 2012</a:t>
            </a:r>
          </a:p>
          <a:p>
            <a:pPr>
              <a:buFontTx/>
              <a:buNone/>
            </a:pPr>
            <a:r>
              <a:rPr lang="en-US" sz="2000" dirty="0" smtClean="0">
                <a:solidFill>
                  <a:srgbClr val="FFFFFF"/>
                </a:solidFill>
                <a:latin typeface="Verdana" pitchFamily="34" charset="0"/>
              </a:rPr>
              <a:t>Chicago, Illinois, USA</a:t>
            </a:r>
          </a:p>
          <a:p>
            <a:endParaRPr lang="en-US" sz="2400" dirty="0" smtClean="0">
              <a:solidFill>
                <a:srgbClr val="FFFFFF"/>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ctrTitle"/>
          </p:nvPr>
        </p:nvSpPr>
        <p:spPr>
          <a:xfrm>
            <a:off x="431800" y="330200"/>
            <a:ext cx="8509000" cy="1187450"/>
          </a:xfrm>
        </p:spPr>
        <p:txBody>
          <a:bodyPr/>
          <a:lstStyle/>
          <a:p>
            <a:r>
              <a:rPr lang="en-US" sz="3600" dirty="0">
                <a:solidFill>
                  <a:srgbClr val="FFFF00"/>
                </a:solidFill>
                <a:latin typeface="Arial" pitchFamily="34" charset="0"/>
                <a:cs typeface="Arial" pitchFamily="34" charset="0"/>
              </a:rPr>
              <a:t>CMMI  to TL 9000 Mapping Subteam</a:t>
            </a:r>
            <a:r>
              <a:rPr lang="en-US" sz="4000" dirty="0">
                <a:solidFill>
                  <a:srgbClr val="FFFF00"/>
                </a:solidFill>
                <a:latin typeface="Arial" pitchFamily="34" charset="0"/>
                <a:cs typeface="Arial" pitchFamily="34" charset="0"/>
              </a:rPr>
              <a:t> </a:t>
            </a:r>
          </a:p>
        </p:txBody>
      </p:sp>
      <p:sp>
        <p:nvSpPr>
          <p:cNvPr id="6" name="Rectangle 5"/>
          <p:cNvSpPr>
            <a:spLocks noChangeArrowheads="1"/>
          </p:cNvSpPr>
          <p:nvPr/>
        </p:nvSpPr>
        <p:spPr bwMode="auto">
          <a:xfrm>
            <a:off x="762000" y="1371600"/>
            <a:ext cx="7772400" cy="4524315"/>
          </a:xfrm>
          <a:prstGeom prst="rect">
            <a:avLst/>
          </a:prstGeom>
          <a:noFill/>
          <a:ln w="12700">
            <a:noFill/>
            <a:miter lim="800000"/>
            <a:headEnd/>
            <a:tailEnd/>
          </a:ln>
        </p:spPr>
        <p:txBody>
          <a:bodyPr>
            <a:spAutoFit/>
          </a:bodyPr>
          <a:lstStyle/>
          <a:p>
            <a:r>
              <a:rPr lang="en-US" sz="2400" b="0" dirty="0" smtClean="0">
                <a:solidFill>
                  <a:schemeClr val="bg1"/>
                </a:solidFill>
                <a:cs typeface="Arial" pitchFamily="34" charset="0"/>
              </a:rPr>
              <a:t>Members</a:t>
            </a:r>
            <a:r>
              <a:rPr lang="en-US" sz="2400" b="0" dirty="0">
                <a:solidFill>
                  <a:schemeClr val="bg1"/>
                </a:solidFill>
                <a:cs typeface="Arial" pitchFamily="34" charset="0"/>
              </a:rPr>
              <a:t>:</a:t>
            </a:r>
          </a:p>
          <a:p>
            <a:pPr>
              <a:buFontTx/>
              <a:buChar char="•"/>
            </a:pPr>
            <a:r>
              <a:rPr lang="en-US" sz="2400" b="0" dirty="0">
                <a:solidFill>
                  <a:schemeClr val="bg1"/>
                </a:solidFill>
                <a:cs typeface="Arial" pitchFamily="34" charset="0"/>
              </a:rPr>
              <a:t> John Russell </a:t>
            </a:r>
          </a:p>
          <a:p>
            <a:pPr>
              <a:buFontTx/>
              <a:buChar char="•"/>
            </a:pPr>
            <a:r>
              <a:rPr lang="en-US" sz="2400" b="0" dirty="0">
                <a:solidFill>
                  <a:schemeClr val="bg1"/>
                </a:solidFill>
                <a:cs typeface="Arial" pitchFamily="34" charset="0"/>
              </a:rPr>
              <a:t> Nancy </a:t>
            </a:r>
            <a:r>
              <a:rPr lang="en-US" sz="2400" b="0" dirty="0" smtClean="0">
                <a:solidFill>
                  <a:schemeClr val="bg1"/>
                </a:solidFill>
                <a:cs typeface="Arial" pitchFamily="34" charset="0"/>
              </a:rPr>
              <a:t>Patterson</a:t>
            </a:r>
            <a:endParaRPr lang="en-US" sz="2400" b="0" dirty="0">
              <a:solidFill>
                <a:schemeClr val="bg1"/>
              </a:solidFill>
              <a:cs typeface="Arial" pitchFamily="34" charset="0"/>
            </a:endParaRPr>
          </a:p>
          <a:p>
            <a:pPr>
              <a:buFontTx/>
              <a:buChar char="•"/>
            </a:pPr>
            <a:r>
              <a:rPr lang="en-US" sz="2400" b="0" dirty="0">
                <a:solidFill>
                  <a:schemeClr val="bg1"/>
                </a:solidFill>
                <a:cs typeface="Arial" pitchFamily="34" charset="0"/>
              </a:rPr>
              <a:t> Ed </a:t>
            </a:r>
            <a:r>
              <a:rPr lang="en-US" sz="2400" b="0" dirty="0" smtClean="0">
                <a:solidFill>
                  <a:schemeClr val="bg1"/>
                </a:solidFill>
                <a:cs typeface="Arial" pitchFamily="34" charset="0"/>
              </a:rPr>
              <a:t>Bryan</a:t>
            </a:r>
            <a:endParaRPr lang="en-US" sz="2400" b="0" dirty="0">
              <a:solidFill>
                <a:schemeClr val="bg1"/>
              </a:solidFill>
              <a:cs typeface="Arial" pitchFamily="34" charset="0"/>
            </a:endParaRPr>
          </a:p>
          <a:p>
            <a:pPr>
              <a:buFontTx/>
              <a:buChar char="•"/>
            </a:pPr>
            <a:r>
              <a:rPr lang="en-US" sz="2400" b="0" dirty="0">
                <a:solidFill>
                  <a:schemeClr val="bg1"/>
                </a:solidFill>
                <a:cs typeface="Arial" pitchFamily="34" charset="0"/>
              </a:rPr>
              <a:t> Aniket Deshpande </a:t>
            </a:r>
          </a:p>
          <a:p>
            <a:pPr>
              <a:buFontTx/>
              <a:buChar char="•"/>
            </a:pPr>
            <a:r>
              <a:rPr lang="en-US" sz="2400" b="0" dirty="0">
                <a:solidFill>
                  <a:schemeClr val="bg1"/>
                </a:solidFill>
                <a:cs typeface="Arial" pitchFamily="34" charset="0"/>
              </a:rPr>
              <a:t> Lakshminarayanan Rangaswamy </a:t>
            </a:r>
          </a:p>
          <a:p>
            <a:pPr>
              <a:buFontTx/>
              <a:buChar char="•"/>
            </a:pPr>
            <a:r>
              <a:rPr lang="en-US" sz="2400" b="0" dirty="0">
                <a:solidFill>
                  <a:schemeClr val="bg1"/>
                </a:solidFill>
                <a:cs typeface="Arial" pitchFamily="34" charset="0"/>
              </a:rPr>
              <a:t> Balamurugan Arunachalam </a:t>
            </a:r>
          </a:p>
          <a:p>
            <a:pPr>
              <a:buFontTx/>
              <a:buChar char="•"/>
            </a:pPr>
            <a:r>
              <a:rPr lang="en-US" sz="2400" b="0" dirty="0">
                <a:solidFill>
                  <a:schemeClr val="bg1"/>
                </a:solidFill>
                <a:cs typeface="Arial" pitchFamily="34" charset="0"/>
              </a:rPr>
              <a:t> Christine Ferrara </a:t>
            </a:r>
          </a:p>
          <a:p>
            <a:endParaRPr lang="en-US" sz="2400" b="0" dirty="0">
              <a:solidFill>
                <a:schemeClr val="bg1"/>
              </a:solidFill>
              <a:cs typeface="Arial" pitchFamily="34" charset="0"/>
            </a:endParaRPr>
          </a:p>
          <a:p>
            <a:r>
              <a:rPr lang="en-US" sz="2400" b="0" dirty="0">
                <a:solidFill>
                  <a:schemeClr val="bg1"/>
                </a:solidFill>
                <a:cs typeface="Arial" pitchFamily="34" charset="0"/>
              </a:rPr>
              <a:t>SME:</a:t>
            </a:r>
          </a:p>
          <a:p>
            <a:pPr>
              <a:buFontTx/>
              <a:buChar char="•"/>
            </a:pPr>
            <a:r>
              <a:rPr lang="en-US" sz="2400" b="0" dirty="0">
                <a:solidFill>
                  <a:schemeClr val="bg1"/>
                </a:solidFill>
                <a:cs typeface="Arial" pitchFamily="34" charset="0"/>
              </a:rPr>
              <a:t> SM Balasubramaniyan &amp; WIPRO Engineers</a:t>
            </a:r>
          </a:p>
          <a:p>
            <a:endParaRPr lang="en-US" sz="2400" b="0" dirty="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4294967295"/>
          </p:nvPr>
        </p:nvSpPr>
        <p:spPr>
          <a:xfrm>
            <a:off x="5791200" y="6324600"/>
            <a:ext cx="2895600" cy="365125"/>
          </a:xfrm>
          <a:prstGeom prst="rect">
            <a:avLst/>
          </a:prstGeom>
          <a:ln/>
        </p:spPr>
        <p:txBody>
          <a:bodyPr/>
          <a:lstStyle/>
          <a:p>
            <a:pPr algn="r">
              <a:defRPr/>
            </a:pPr>
            <a:fld id="{9B5B8BB1-D1BB-4309-81AA-B86EF13BC8F0}" type="slidenum">
              <a:rPr lang="en-US"/>
              <a:pPr algn="r">
                <a:defRPr/>
              </a:pPr>
              <a:t>20</a:t>
            </a:fld>
            <a:endParaRPr lang="en-US" dirty="0"/>
          </a:p>
        </p:txBody>
      </p:sp>
      <p:sp>
        <p:nvSpPr>
          <p:cNvPr id="528386" name="Rectangle 2"/>
          <p:cNvSpPr>
            <a:spLocks noGrp="1"/>
          </p:cNvSpPr>
          <p:nvPr>
            <p:ph type="title"/>
          </p:nvPr>
        </p:nvSpPr>
        <p:spPr>
          <a:xfrm>
            <a:off x="393700" y="266700"/>
            <a:ext cx="8572500" cy="800100"/>
          </a:xfrm>
        </p:spPr>
        <p:txBody>
          <a:bodyPr>
            <a:normAutofit fontScale="90000"/>
          </a:bodyPr>
          <a:lstStyle/>
          <a:p>
            <a:pPr>
              <a:defRPr/>
            </a:pPr>
            <a:r>
              <a:rPr lang="en-US" b="1" dirty="0" smtClean="0">
                <a:solidFill>
                  <a:srgbClr val="FF0000"/>
                </a:solidFill>
                <a:latin typeface="Verdana" pitchFamily="34" charset="0"/>
                <a:ea typeface="Verdana" pitchFamily="34" charset="0"/>
                <a:cs typeface="Verdana" pitchFamily="34" charset="0"/>
              </a:rPr>
              <a:t>Face to Face Workgroup Meetings</a:t>
            </a:r>
            <a:endParaRPr lang="en-US" b="1" dirty="0" smtClean="0">
              <a:solidFill>
                <a:srgbClr val="FF00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
        <p:nvSpPr>
          <p:cNvPr id="91139" name="Content Placeholder 5"/>
          <p:cNvSpPr>
            <a:spLocks noGrp="1"/>
          </p:cNvSpPr>
          <p:nvPr>
            <p:ph idx="1"/>
          </p:nvPr>
        </p:nvSpPr>
        <p:spPr>
          <a:xfrm>
            <a:off x="1066800" y="1371600"/>
            <a:ext cx="6858000" cy="4876800"/>
          </a:xfrm>
        </p:spPr>
        <p:txBody>
          <a:bodyPr/>
          <a:lstStyle/>
          <a:p>
            <a:pPr>
              <a:buFontTx/>
              <a:buNone/>
            </a:pPr>
            <a:endParaRPr lang="en-US" sz="2400" dirty="0" smtClean="0">
              <a:solidFill>
                <a:srgbClr val="FFFFFF"/>
              </a:solidFill>
              <a:latin typeface="Verdana" pitchFamily="34" charset="0"/>
            </a:endParaRPr>
          </a:p>
          <a:p>
            <a:pPr>
              <a:buNone/>
            </a:pPr>
            <a:r>
              <a:rPr lang="en-US" sz="2400" dirty="0" smtClean="0">
                <a:solidFill>
                  <a:srgbClr val="FFFFFF"/>
                </a:solidFill>
                <a:latin typeface="Verdana" pitchFamily="34" charset="0"/>
              </a:rPr>
              <a:t>Workgroups – OSWG, GBE and IGQ</a:t>
            </a:r>
          </a:p>
          <a:p>
            <a:pPr>
              <a:buFontTx/>
              <a:buNone/>
            </a:pPr>
            <a:r>
              <a:rPr lang="en-US" sz="2000" dirty="0" smtClean="0">
                <a:solidFill>
                  <a:srgbClr val="FFFFFF"/>
                </a:solidFill>
                <a:latin typeface="Verdana" pitchFamily="34" charset="0"/>
              </a:rPr>
              <a:t>13 – 14 September 2012</a:t>
            </a:r>
          </a:p>
          <a:p>
            <a:pPr>
              <a:buFontTx/>
              <a:buNone/>
            </a:pPr>
            <a:r>
              <a:rPr lang="en-US" sz="2000" dirty="0" smtClean="0">
                <a:solidFill>
                  <a:srgbClr val="FFFFFF"/>
                </a:solidFill>
                <a:latin typeface="Verdana" pitchFamily="34" charset="0"/>
              </a:rPr>
              <a:t>Chicago, IL</a:t>
            </a:r>
          </a:p>
          <a:p>
            <a:pPr>
              <a:buFontTx/>
              <a:buNone/>
            </a:pPr>
            <a:endParaRPr lang="en-US" sz="2400" dirty="0" smtClean="0">
              <a:solidFill>
                <a:srgbClr val="FFFFFF"/>
              </a:solidFill>
              <a:latin typeface="Verdana" pitchFamily="34" charset="0"/>
            </a:endParaRPr>
          </a:p>
          <a:p>
            <a:pPr>
              <a:buNone/>
            </a:pPr>
            <a:r>
              <a:rPr lang="en-US" sz="2400" dirty="0" smtClean="0">
                <a:solidFill>
                  <a:srgbClr val="FFFFFF"/>
                </a:solidFill>
                <a:latin typeface="Verdana" pitchFamily="34" charset="0"/>
              </a:rPr>
              <a:t>Workgroups – OSWG, GBE and IGQ</a:t>
            </a:r>
          </a:p>
          <a:p>
            <a:pPr>
              <a:buFontTx/>
              <a:buNone/>
            </a:pPr>
            <a:r>
              <a:rPr lang="en-US" sz="2000" dirty="0" smtClean="0">
                <a:solidFill>
                  <a:srgbClr val="FFFFFF"/>
                </a:solidFill>
                <a:latin typeface="Verdana" pitchFamily="34" charset="0"/>
              </a:rPr>
              <a:t>13 – 16 November 2012</a:t>
            </a:r>
          </a:p>
          <a:p>
            <a:pPr>
              <a:buFontTx/>
              <a:buNone/>
            </a:pPr>
            <a:r>
              <a:rPr lang="en-US" sz="2000" dirty="0" smtClean="0">
                <a:solidFill>
                  <a:srgbClr val="FFFFFF"/>
                </a:solidFill>
                <a:latin typeface="Verdana" pitchFamily="34" charset="0"/>
              </a:rPr>
              <a:t>Atlanta, GA</a:t>
            </a:r>
          </a:p>
          <a:p>
            <a:endParaRPr lang="en-US" sz="2400" dirty="0" smtClean="0">
              <a:solidFill>
                <a:srgbClr val="FFFFFF"/>
              </a:solidFill>
              <a:latin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smtClean="0">
                <a:solidFill>
                  <a:srgbClr val="FF0000"/>
                </a:solidFill>
                <a:latin typeface="Verdana" pitchFamily="34" charset="0"/>
                <a:ea typeface="Verdana" pitchFamily="34" charset="0"/>
                <a:cs typeface="Verdana" pitchFamily="34" charset="0"/>
              </a:rPr>
              <a:t>Thanks for attending!</a:t>
            </a:r>
          </a:p>
        </p:txBody>
      </p:sp>
      <p:sp>
        <p:nvSpPr>
          <p:cNvPr id="21507" name="Content Placeholder 2"/>
          <p:cNvSpPr>
            <a:spLocks noGrp="1"/>
          </p:cNvSpPr>
          <p:nvPr>
            <p:ph idx="1"/>
          </p:nvPr>
        </p:nvSpPr>
        <p:spPr>
          <a:xfrm>
            <a:off x="914400" y="1371600"/>
            <a:ext cx="7543800" cy="4038600"/>
          </a:xfrm>
        </p:spPr>
        <p:txBody>
          <a:bodyPr/>
          <a:lstStyle/>
          <a:p>
            <a:pPr>
              <a:buFontTx/>
              <a:buNone/>
            </a:pPr>
            <a:r>
              <a:rPr lang="en-US" dirty="0" smtClean="0">
                <a:solidFill>
                  <a:srgbClr val="FFFFFF"/>
                </a:solidFill>
                <a:ea typeface="ＭＳ Ｐゴシック" pitchFamily="34" charset="-128"/>
              </a:rPr>
              <a:t>Member Education Webinar Sub-Team</a:t>
            </a:r>
          </a:p>
          <a:p>
            <a:pPr algn="ctr">
              <a:buFontTx/>
              <a:buNone/>
            </a:pPr>
            <a:r>
              <a:rPr lang="en-US" sz="2800" dirty="0" smtClean="0">
                <a:solidFill>
                  <a:srgbClr val="FFFFFF"/>
                </a:solidFill>
                <a:latin typeface="Lucida Calligraphy" pitchFamily="66" charset="0"/>
                <a:ea typeface="ＭＳ Ｐゴシック" pitchFamily="34" charset="-128"/>
              </a:rPr>
              <a:t>Jennifer Simcox</a:t>
            </a:r>
          </a:p>
          <a:p>
            <a:pPr algn="ctr">
              <a:buFontTx/>
              <a:buNone/>
            </a:pPr>
            <a:r>
              <a:rPr lang="en-US" sz="2800" dirty="0" smtClean="0">
                <a:solidFill>
                  <a:srgbClr val="FFFFFF"/>
                </a:solidFill>
                <a:latin typeface="Lucida Calligraphy" pitchFamily="66" charset="0"/>
                <a:ea typeface="ＭＳ Ｐゴシック" pitchFamily="34" charset="-128"/>
              </a:rPr>
              <a:t>Melba Hill</a:t>
            </a:r>
          </a:p>
          <a:p>
            <a:pPr algn="ctr">
              <a:buFontTx/>
              <a:buNone/>
            </a:pPr>
            <a:r>
              <a:rPr lang="en-US" sz="2800" dirty="0" smtClean="0">
                <a:solidFill>
                  <a:srgbClr val="FFFFFF"/>
                </a:solidFill>
                <a:latin typeface="Lucida Calligraphy" pitchFamily="66" charset="0"/>
                <a:ea typeface="ＭＳ Ｐゴシック" pitchFamily="34" charset="-128"/>
              </a:rPr>
              <a:t>Sheronda Jeffries</a:t>
            </a:r>
          </a:p>
          <a:p>
            <a:pPr algn="ctr">
              <a:buFontTx/>
              <a:buNone/>
            </a:pPr>
            <a:r>
              <a:rPr lang="en-US" sz="2800" dirty="0" smtClean="0">
                <a:solidFill>
                  <a:srgbClr val="FFFFFF"/>
                </a:solidFill>
                <a:latin typeface="Lucida Calligraphy" pitchFamily="66" charset="0"/>
                <a:ea typeface="ＭＳ Ｐゴシック" pitchFamily="34" charset="-128"/>
              </a:rPr>
              <a:t>Joan Lynn</a:t>
            </a:r>
          </a:p>
          <a:p>
            <a:pPr algn="ctr">
              <a:buFontTx/>
              <a:buNone/>
            </a:pPr>
            <a:r>
              <a:rPr lang="en-US" sz="2800" dirty="0" smtClean="0">
                <a:solidFill>
                  <a:srgbClr val="FFFFFF"/>
                </a:solidFill>
                <a:latin typeface="Lucida Calligraphy" pitchFamily="66" charset="0"/>
                <a:ea typeface="ＭＳ Ｐゴシック" pitchFamily="34" charset="-128"/>
              </a:rPr>
              <a:t>Tom Yohe</a:t>
            </a:r>
          </a:p>
        </p:txBody>
      </p:sp>
      <p:sp>
        <p:nvSpPr>
          <p:cNvPr id="21509" name="Slide Number Placeholder 4"/>
          <p:cNvSpPr>
            <a:spLocks noGrp="1"/>
          </p:cNvSpPr>
          <p:nvPr>
            <p:ph type="sldNum" sz="quarter" idx="4294967295"/>
          </p:nvPr>
        </p:nvSpPr>
        <p:spPr>
          <a:xfrm>
            <a:off x="7924800" y="6248400"/>
            <a:ext cx="1246636" cy="457200"/>
          </a:xfrm>
          <a:prstGeom prst="rect">
            <a:avLst/>
          </a:prstGeom>
          <a:noFill/>
        </p:spPr>
        <p:txBody>
          <a:bodyPr/>
          <a:lstStyle/>
          <a:p>
            <a:fld id="{90AE38F2-3855-4CA5-A431-36098DB26952}" type="slidenum">
              <a:rPr lang="en-US"/>
              <a:pPr/>
              <a:t>21</a:t>
            </a:fld>
            <a:endParaRPr lang="en-US" sz="1400" dirty="0">
              <a:latin typeface="Time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dirty="0"/>
              <a:t>What is it and Where is it?</a:t>
            </a:r>
          </a:p>
        </p:txBody>
      </p:sp>
      <p:sp>
        <p:nvSpPr>
          <p:cNvPr id="277507" name="Rectangle 3"/>
          <p:cNvSpPr>
            <a:spLocks noGrp="1" noChangeArrowheads="1"/>
          </p:cNvSpPr>
          <p:nvPr>
            <p:ph idx="1"/>
          </p:nvPr>
        </p:nvSpPr>
        <p:spPr/>
        <p:txBody>
          <a:bodyPr/>
          <a:lstStyle/>
          <a:p>
            <a:r>
              <a:rPr lang="en-US" dirty="0">
                <a:solidFill>
                  <a:schemeClr val="bg1"/>
                </a:solidFill>
                <a:latin typeface="Arial" pitchFamily="34" charset="0"/>
                <a:cs typeface="Arial" pitchFamily="34" charset="0"/>
              </a:rPr>
              <a:t>Maps TL 9000 </a:t>
            </a:r>
            <a:r>
              <a:rPr lang="en-US" dirty="0" smtClean="0">
                <a:solidFill>
                  <a:schemeClr val="bg1"/>
                </a:solidFill>
                <a:latin typeface="Arial" pitchFamily="34" charset="0"/>
                <a:cs typeface="Arial" pitchFamily="34" charset="0"/>
              </a:rPr>
              <a:t>V5.0 </a:t>
            </a:r>
            <a:r>
              <a:rPr lang="en-US" dirty="0">
                <a:solidFill>
                  <a:schemeClr val="bg1"/>
                </a:solidFill>
                <a:latin typeface="Arial" pitchFamily="34" charset="0"/>
                <a:cs typeface="Arial" pitchFamily="34" charset="0"/>
              </a:rPr>
              <a:t>Requirements to the CMMI-DEV </a:t>
            </a:r>
            <a:r>
              <a:rPr lang="en-US" dirty="0" smtClean="0">
                <a:solidFill>
                  <a:schemeClr val="bg1"/>
                </a:solidFill>
                <a:latin typeface="Arial" pitchFamily="34" charset="0"/>
                <a:cs typeface="Arial" pitchFamily="34" charset="0"/>
              </a:rPr>
              <a:t>v1.3  </a:t>
            </a:r>
            <a:r>
              <a:rPr lang="en-US" dirty="0">
                <a:solidFill>
                  <a:schemeClr val="bg1"/>
                </a:solidFill>
                <a:latin typeface="Arial" pitchFamily="34" charset="0"/>
                <a:cs typeface="Arial" pitchFamily="34" charset="0"/>
              </a:rPr>
              <a:t>Maturity Level 2 &amp; 3 Process Areas</a:t>
            </a:r>
          </a:p>
          <a:p>
            <a:endParaRPr lang="en-US" dirty="0">
              <a:solidFill>
                <a:schemeClr val="bg1"/>
              </a:solidFill>
              <a:latin typeface="Arial" pitchFamily="34" charset="0"/>
              <a:cs typeface="Arial" pitchFamily="34" charset="0"/>
            </a:endParaRPr>
          </a:p>
          <a:p>
            <a:r>
              <a:rPr lang="en-US" dirty="0">
                <a:solidFill>
                  <a:schemeClr val="bg1"/>
                </a:solidFill>
                <a:latin typeface="Arial" pitchFamily="34" charset="0"/>
                <a:cs typeface="Arial" pitchFamily="34" charset="0"/>
              </a:rPr>
              <a:t>Posted to QuEST Forum </a:t>
            </a:r>
            <a:r>
              <a:rPr lang="en-US" dirty="0" smtClean="0">
                <a:solidFill>
                  <a:schemeClr val="bg1"/>
                </a:solidFill>
                <a:latin typeface="Arial" pitchFamily="34" charset="0"/>
                <a:cs typeface="Arial" pitchFamily="34" charset="0"/>
              </a:rPr>
              <a:t>Member’s Area for </a:t>
            </a:r>
            <a:r>
              <a:rPr lang="en-US" dirty="0">
                <a:solidFill>
                  <a:schemeClr val="bg1"/>
                </a:solidFill>
                <a:latin typeface="Arial" pitchFamily="34" charset="0"/>
                <a:cs typeface="Arial" pitchFamily="34" charset="0"/>
              </a:rPr>
              <a:t>member access</a:t>
            </a:r>
          </a:p>
          <a:p>
            <a:pPr>
              <a:buFontTx/>
              <a:buNone/>
            </a:pPr>
            <a:endParaRPr lang="en-US"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0"/>
            <a:ext cx="8229600" cy="1143000"/>
          </a:xfrm>
        </p:spPr>
        <p:txBody>
          <a:bodyPr/>
          <a:lstStyle/>
          <a:p>
            <a:r>
              <a:rPr lang="en-GB" dirty="0"/>
              <a:t>What is CMMI?</a:t>
            </a:r>
          </a:p>
        </p:txBody>
      </p:sp>
      <p:sp>
        <p:nvSpPr>
          <p:cNvPr id="244739" name="Rectangle 3"/>
          <p:cNvSpPr>
            <a:spLocks noGrp="1" noChangeArrowheads="1"/>
          </p:cNvSpPr>
          <p:nvPr>
            <p:ph idx="1"/>
          </p:nvPr>
        </p:nvSpPr>
        <p:spPr>
          <a:xfrm>
            <a:off x="233363" y="2225675"/>
            <a:ext cx="8558212" cy="5889625"/>
          </a:xfrm>
        </p:spPr>
        <p:txBody>
          <a:bodyPr/>
          <a:lstStyle/>
          <a:p>
            <a:pPr>
              <a:lnSpc>
                <a:spcPct val="90000"/>
              </a:lnSpc>
            </a:pPr>
            <a:r>
              <a:rPr lang="en-GB" sz="2800" b="1" dirty="0">
                <a:solidFill>
                  <a:schemeClr val="bg1"/>
                </a:solidFill>
                <a:latin typeface="Arial" pitchFamily="34" charset="0"/>
                <a:cs typeface="Arial" pitchFamily="34" charset="0"/>
              </a:rPr>
              <a:t>CMMI (Capability Maturity Model Integration) is a proven industry </a:t>
            </a:r>
            <a:r>
              <a:rPr lang="en-GB" sz="2800" b="1" dirty="0" smtClean="0">
                <a:solidFill>
                  <a:schemeClr val="bg1"/>
                </a:solidFill>
                <a:latin typeface="Arial" pitchFamily="34" charset="0"/>
                <a:cs typeface="Arial" pitchFamily="34" charset="0"/>
              </a:rPr>
              <a:t>model of </a:t>
            </a:r>
            <a:r>
              <a:rPr lang="en-GB" sz="2800" b="1" dirty="0">
                <a:solidFill>
                  <a:schemeClr val="bg1"/>
                </a:solidFill>
                <a:latin typeface="Arial" pitchFamily="34" charset="0"/>
                <a:cs typeface="Arial" pitchFamily="34" charset="0"/>
              </a:rPr>
              <a:t>best </a:t>
            </a:r>
            <a:r>
              <a:rPr lang="en-GB" sz="2800" b="1" u="sng" dirty="0">
                <a:solidFill>
                  <a:schemeClr val="bg1"/>
                </a:solidFill>
                <a:latin typeface="Arial" pitchFamily="34" charset="0"/>
                <a:cs typeface="Arial" pitchFamily="34" charset="0"/>
              </a:rPr>
              <a:t>practices</a:t>
            </a:r>
            <a:r>
              <a:rPr lang="en-GB" sz="2600" u="sng" dirty="0">
                <a:solidFill>
                  <a:schemeClr val="bg1"/>
                </a:solidFill>
                <a:latin typeface="Arial" pitchFamily="34" charset="0"/>
                <a:cs typeface="Arial" pitchFamily="34" charset="0"/>
              </a:rPr>
              <a:t> </a:t>
            </a:r>
          </a:p>
          <a:p>
            <a:pPr lvl="1">
              <a:lnSpc>
                <a:spcPct val="90000"/>
              </a:lnSpc>
            </a:pPr>
            <a:r>
              <a:rPr lang="en-US" sz="2000" dirty="0">
                <a:solidFill>
                  <a:schemeClr val="bg1"/>
                </a:solidFill>
                <a:latin typeface="Arial" pitchFamily="34" charset="0"/>
                <a:cs typeface="Arial" pitchFamily="34" charset="0"/>
              </a:rPr>
              <a:t>Improves Quality through process improvement &amp; behavior change</a:t>
            </a:r>
            <a:endParaRPr lang="en-GB" sz="2000" u="sng" dirty="0">
              <a:solidFill>
                <a:schemeClr val="bg1"/>
              </a:solidFill>
              <a:latin typeface="Arial" pitchFamily="34" charset="0"/>
              <a:cs typeface="Arial" pitchFamily="34" charset="0"/>
            </a:endParaRPr>
          </a:p>
          <a:p>
            <a:pPr lvl="1">
              <a:lnSpc>
                <a:spcPct val="90000"/>
              </a:lnSpc>
            </a:pPr>
            <a:r>
              <a:rPr lang="en-GB" sz="2000" dirty="0">
                <a:solidFill>
                  <a:schemeClr val="bg1"/>
                </a:solidFill>
                <a:latin typeface="Arial" pitchFamily="34" charset="0"/>
                <a:cs typeface="Arial" pitchFamily="34" charset="0"/>
              </a:rPr>
              <a:t>Leads to development &amp; maintenance efficiency improvement</a:t>
            </a:r>
          </a:p>
          <a:p>
            <a:pPr lvl="1">
              <a:lnSpc>
                <a:spcPct val="90000"/>
              </a:lnSpc>
            </a:pPr>
            <a:r>
              <a:rPr lang="en-GB" sz="2000" dirty="0">
                <a:solidFill>
                  <a:schemeClr val="bg1"/>
                </a:solidFill>
                <a:latin typeface="Arial" pitchFamily="34" charset="0"/>
                <a:cs typeface="Arial" pitchFamily="34" charset="0"/>
              </a:rPr>
              <a:t>Improves customer satisfaction, time to market, &amp;  business profitability</a:t>
            </a:r>
          </a:p>
          <a:p>
            <a:pPr lvl="1">
              <a:lnSpc>
                <a:spcPct val="90000"/>
              </a:lnSpc>
            </a:pPr>
            <a:endParaRPr lang="en-GB" sz="2000" dirty="0">
              <a:solidFill>
                <a:schemeClr val="bg1"/>
              </a:solidFill>
              <a:latin typeface="Arial" pitchFamily="34" charset="0"/>
              <a:cs typeface="Arial" pitchFamily="34" charset="0"/>
            </a:endParaRPr>
          </a:p>
          <a:p>
            <a:pPr>
              <a:lnSpc>
                <a:spcPct val="90000"/>
              </a:lnSpc>
              <a:spcBef>
                <a:spcPct val="0"/>
              </a:spcBef>
              <a:buFontTx/>
              <a:buNone/>
            </a:pPr>
            <a:endParaRPr lang="en-GB" sz="2800"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32562481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0"/>
            <a:ext cx="8229600" cy="1143000"/>
          </a:xfrm>
        </p:spPr>
        <p:txBody>
          <a:bodyPr/>
          <a:lstStyle/>
          <a:p>
            <a:r>
              <a:rPr lang="en-GB" dirty="0"/>
              <a:t>What is CMMI?</a:t>
            </a:r>
          </a:p>
        </p:txBody>
      </p:sp>
      <p:sp>
        <p:nvSpPr>
          <p:cNvPr id="244739" name="Rectangle 3"/>
          <p:cNvSpPr>
            <a:spLocks noGrp="1" noChangeArrowheads="1"/>
          </p:cNvSpPr>
          <p:nvPr>
            <p:ph idx="1"/>
          </p:nvPr>
        </p:nvSpPr>
        <p:spPr>
          <a:xfrm>
            <a:off x="233363" y="1666875"/>
            <a:ext cx="8558212" cy="5889625"/>
          </a:xfrm>
        </p:spPr>
        <p:txBody>
          <a:bodyPr/>
          <a:lstStyle/>
          <a:p>
            <a:pPr>
              <a:lnSpc>
                <a:spcPct val="90000"/>
              </a:lnSpc>
              <a:spcBef>
                <a:spcPct val="0"/>
              </a:spcBef>
            </a:pPr>
            <a:r>
              <a:rPr lang="en-US" sz="2800" b="1" dirty="0" smtClean="0">
                <a:solidFill>
                  <a:schemeClr val="bg1"/>
                </a:solidFill>
                <a:latin typeface="Arial" pitchFamily="34" charset="0"/>
                <a:cs typeface="Arial" pitchFamily="34" charset="0"/>
              </a:rPr>
              <a:t>CMMI </a:t>
            </a:r>
            <a:r>
              <a:rPr lang="en-US" sz="2800" b="1" dirty="0">
                <a:solidFill>
                  <a:schemeClr val="bg1"/>
                </a:solidFill>
                <a:latin typeface="Arial" pitchFamily="34" charset="0"/>
                <a:cs typeface="Arial" pitchFamily="34" charset="0"/>
              </a:rPr>
              <a:t>provides a direction in terms of what you need to do &amp;  measure, but does not tell you how to do it </a:t>
            </a:r>
          </a:p>
          <a:p>
            <a:pPr>
              <a:lnSpc>
                <a:spcPct val="90000"/>
              </a:lnSpc>
              <a:spcBef>
                <a:spcPct val="0"/>
              </a:spcBef>
              <a:buFontTx/>
              <a:buNone/>
            </a:pPr>
            <a:endParaRPr lang="en-GB" sz="2800" b="1" dirty="0" smtClean="0">
              <a:solidFill>
                <a:schemeClr val="bg1"/>
              </a:solidFill>
              <a:latin typeface="Arial" pitchFamily="34" charset="0"/>
              <a:cs typeface="Arial" pitchFamily="34" charset="0"/>
            </a:endParaRPr>
          </a:p>
          <a:p>
            <a:pPr>
              <a:lnSpc>
                <a:spcPct val="90000"/>
              </a:lnSpc>
              <a:spcBef>
                <a:spcPct val="0"/>
              </a:spcBef>
              <a:buFontTx/>
              <a:buNone/>
            </a:pPr>
            <a:endParaRPr lang="en-GB" sz="2800" b="1" dirty="0">
              <a:solidFill>
                <a:schemeClr val="bg1"/>
              </a:solidFill>
              <a:latin typeface="Arial" pitchFamily="34" charset="0"/>
              <a:cs typeface="Arial" pitchFamily="34" charset="0"/>
            </a:endParaRPr>
          </a:p>
          <a:p>
            <a:pPr>
              <a:lnSpc>
                <a:spcPct val="90000"/>
              </a:lnSpc>
              <a:spcBef>
                <a:spcPct val="0"/>
              </a:spcBef>
              <a:buFontTx/>
              <a:buNone/>
            </a:pPr>
            <a:endParaRPr lang="en-GB" sz="2800" b="1" dirty="0">
              <a:solidFill>
                <a:schemeClr val="bg1"/>
              </a:solidFill>
              <a:latin typeface="Arial" pitchFamily="34" charset="0"/>
              <a:cs typeface="Arial" pitchFamily="34" charset="0"/>
            </a:endParaRPr>
          </a:p>
          <a:p>
            <a:pPr>
              <a:lnSpc>
                <a:spcPct val="90000"/>
              </a:lnSpc>
            </a:pPr>
            <a:r>
              <a:rPr lang="en-GB" sz="2800" b="1" dirty="0">
                <a:solidFill>
                  <a:schemeClr val="bg1"/>
                </a:solidFill>
                <a:latin typeface="Arial" pitchFamily="34" charset="0"/>
                <a:cs typeface="Arial" pitchFamily="34" charset="0"/>
              </a:rPr>
              <a:t>Developed by a consortium of industry, government and research experts led by the Software Engineering Institute at Carnegie Mellon University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Oval 2"/>
          <p:cNvSpPr>
            <a:spLocks noChangeArrowheads="1"/>
          </p:cNvSpPr>
          <p:nvPr/>
        </p:nvSpPr>
        <p:spPr bwMode="auto">
          <a:xfrm>
            <a:off x="923925" y="5565775"/>
            <a:ext cx="292100" cy="292100"/>
          </a:xfrm>
          <a:prstGeom prst="ellipse">
            <a:avLst/>
          </a:prstGeom>
          <a:solidFill>
            <a:srgbClr val="C0C0C0"/>
          </a:solidFill>
          <a:ln w="9525">
            <a:noFill/>
            <a:round/>
            <a:headEnd/>
            <a:tailEnd/>
          </a:ln>
          <a:effectLst/>
        </p:spPr>
        <p:txBody>
          <a:bodyPr wrap="none" anchor="ctr"/>
          <a:lstStyle/>
          <a:p>
            <a:endParaRPr lang="en-US" dirty="0"/>
          </a:p>
        </p:txBody>
      </p:sp>
      <p:sp>
        <p:nvSpPr>
          <p:cNvPr id="246787" name="Rectangle 3"/>
          <p:cNvSpPr>
            <a:spLocks noChangeArrowheads="1"/>
          </p:cNvSpPr>
          <p:nvPr/>
        </p:nvSpPr>
        <p:spPr bwMode="auto">
          <a:xfrm>
            <a:off x="914400" y="5634038"/>
            <a:ext cx="477838" cy="225425"/>
          </a:xfrm>
          <a:prstGeom prst="rect">
            <a:avLst/>
          </a:prstGeom>
          <a:noFill/>
          <a:ln w="9525">
            <a:noFill/>
            <a:miter lim="800000"/>
            <a:headEnd/>
            <a:tailEnd/>
          </a:ln>
          <a:effectLst/>
        </p:spPr>
        <p:txBody>
          <a:bodyPr lIns="90476" tIns="44444" rIns="90476" bIns="44444">
            <a:spAutoFit/>
          </a:bodyPr>
          <a:lstStyle/>
          <a:p>
            <a:pPr eaLnBrk="0" hangingPunct="0">
              <a:lnSpc>
                <a:spcPct val="50000"/>
              </a:lnSpc>
              <a:spcBef>
                <a:spcPct val="50000"/>
              </a:spcBef>
            </a:pPr>
            <a:r>
              <a:rPr lang="en-US" b="1" dirty="0">
                <a:solidFill>
                  <a:schemeClr val="bg2"/>
                </a:solidFill>
                <a:latin typeface="Helvetica" charset="0"/>
              </a:rPr>
              <a:t>1   </a:t>
            </a:r>
          </a:p>
        </p:txBody>
      </p:sp>
      <p:sp>
        <p:nvSpPr>
          <p:cNvPr id="246788" name="Oval 4"/>
          <p:cNvSpPr>
            <a:spLocks noChangeArrowheads="1"/>
          </p:cNvSpPr>
          <p:nvPr/>
        </p:nvSpPr>
        <p:spPr bwMode="auto">
          <a:xfrm>
            <a:off x="938213" y="4702175"/>
            <a:ext cx="290512" cy="292100"/>
          </a:xfrm>
          <a:prstGeom prst="ellipse">
            <a:avLst/>
          </a:prstGeom>
          <a:solidFill>
            <a:srgbClr val="C0C0C0"/>
          </a:solidFill>
          <a:ln w="9525">
            <a:noFill/>
            <a:round/>
            <a:headEnd/>
            <a:tailEnd/>
          </a:ln>
          <a:effectLst/>
        </p:spPr>
        <p:txBody>
          <a:bodyPr wrap="none" anchor="ctr"/>
          <a:lstStyle/>
          <a:p>
            <a:endParaRPr lang="en-US" dirty="0"/>
          </a:p>
        </p:txBody>
      </p:sp>
      <p:sp>
        <p:nvSpPr>
          <p:cNvPr id="246789" name="Rectangle 5"/>
          <p:cNvSpPr>
            <a:spLocks noChangeArrowheads="1"/>
          </p:cNvSpPr>
          <p:nvPr/>
        </p:nvSpPr>
        <p:spPr bwMode="auto">
          <a:xfrm>
            <a:off x="923925" y="4768850"/>
            <a:ext cx="434975" cy="225425"/>
          </a:xfrm>
          <a:prstGeom prst="rect">
            <a:avLst/>
          </a:prstGeom>
          <a:noFill/>
          <a:ln w="9525">
            <a:noFill/>
            <a:miter lim="800000"/>
            <a:headEnd/>
            <a:tailEnd/>
          </a:ln>
          <a:effectLst/>
        </p:spPr>
        <p:txBody>
          <a:bodyPr lIns="90476" tIns="44444" rIns="90476" bIns="44444">
            <a:spAutoFit/>
          </a:bodyPr>
          <a:lstStyle/>
          <a:p>
            <a:pPr eaLnBrk="0" hangingPunct="0">
              <a:lnSpc>
                <a:spcPct val="50000"/>
              </a:lnSpc>
              <a:spcBef>
                <a:spcPct val="50000"/>
              </a:spcBef>
            </a:pPr>
            <a:r>
              <a:rPr lang="en-US" b="1" dirty="0">
                <a:solidFill>
                  <a:schemeClr val="bg2"/>
                </a:solidFill>
                <a:latin typeface="Helvetica" charset="0"/>
              </a:rPr>
              <a:t>2</a:t>
            </a:r>
          </a:p>
        </p:txBody>
      </p:sp>
      <p:sp>
        <p:nvSpPr>
          <p:cNvPr id="246790" name="Oval 6"/>
          <p:cNvSpPr>
            <a:spLocks noChangeArrowheads="1"/>
          </p:cNvSpPr>
          <p:nvPr/>
        </p:nvSpPr>
        <p:spPr bwMode="auto">
          <a:xfrm>
            <a:off x="911225" y="3762375"/>
            <a:ext cx="292100" cy="292100"/>
          </a:xfrm>
          <a:prstGeom prst="ellipse">
            <a:avLst/>
          </a:prstGeom>
          <a:solidFill>
            <a:srgbClr val="C0C0C0"/>
          </a:solidFill>
          <a:ln w="9525">
            <a:noFill/>
            <a:round/>
            <a:headEnd/>
            <a:tailEnd/>
          </a:ln>
          <a:effectLst/>
        </p:spPr>
        <p:txBody>
          <a:bodyPr wrap="none" anchor="ctr"/>
          <a:lstStyle/>
          <a:p>
            <a:endParaRPr lang="en-US" dirty="0"/>
          </a:p>
        </p:txBody>
      </p:sp>
      <p:sp>
        <p:nvSpPr>
          <p:cNvPr id="246791" name="Rectangle 7"/>
          <p:cNvSpPr>
            <a:spLocks noChangeArrowheads="1"/>
          </p:cNvSpPr>
          <p:nvPr/>
        </p:nvSpPr>
        <p:spPr bwMode="auto">
          <a:xfrm>
            <a:off x="909638" y="3835400"/>
            <a:ext cx="382587" cy="227013"/>
          </a:xfrm>
          <a:prstGeom prst="rect">
            <a:avLst/>
          </a:prstGeom>
          <a:noFill/>
          <a:ln w="9525">
            <a:noFill/>
            <a:miter lim="800000"/>
            <a:headEnd/>
            <a:tailEnd/>
          </a:ln>
          <a:effectLst/>
        </p:spPr>
        <p:txBody>
          <a:bodyPr lIns="90476" tIns="44444" rIns="90476" bIns="44444">
            <a:spAutoFit/>
          </a:bodyPr>
          <a:lstStyle/>
          <a:p>
            <a:pPr eaLnBrk="0" hangingPunct="0">
              <a:lnSpc>
                <a:spcPct val="50000"/>
              </a:lnSpc>
              <a:spcBef>
                <a:spcPct val="50000"/>
              </a:spcBef>
            </a:pPr>
            <a:r>
              <a:rPr lang="en-US" b="1" dirty="0">
                <a:solidFill>
                  <a:schemeClr val="bg2"/>
                </a:solidFill>
                <a:latin typeface="Helvetica" charset="0"/>
              </a:rPr>
              <a:t>3</a:t>
            </a:r>
          </a:p>
        </p:txBody>
      </p:sp>
      <p:sp>
        <p:nvSpPr>
          <p:cNvPr id="246792" name="Oval 8"/>
          <p:cNvSpPr>
            <a:spLocks noChangeArrowheads="1"/>
          </p:cNvSpPr>
          <p:nvPr/>
        </p:nvSpPr>
        <p:spPr bwMode="auto">
          <a:xfrm>
            <a:off x="923925" y="2873375"/>
            <a:ext cx="292100" cy="293688"/>
          </a:xfrm>
          <a:prstGeom prst="ellipse">
            <a:avLst/>
          </a:prstGeom>
          <a:solidFill>
            <a:srgbClr val="C0C0C0"/>
          </a:solidFill>
          <a:ln w="9525">
            <a:noFill/>
            <a:round/>
            <a:headEnd/>
            <a:tailEnd/>
          </a:ln>
          <a:effectLst/>
        </p:spPr>
        <p:txBody>
          <a:bodyPr wrap="none" anchor="ctr"/>
          <a:lstStyle/>
          <a:p>
            <a:endParaRPr lang="en-US" dirty="0"/>
          </a:p>
        </p:txBody>
      </p:sp>
      <p:sp>
        <p:nvSpPr>
          <p:cNvPr id="246793" name="Rectangle 9"/>
          <p:cNvSpPr>
            <a:spLocks noChangeArrowheads="1"/>
          </p:cNvSpPr>
          <p:nvPr/>
        </p:nvSpPr>
        <p:spPr bwMode="auto">
          <a:xfrm>
            <a:off x="909638" y="2936875"/>
            <a:ext cx="433387" cy="225425"/>
          </a:xfrm>
          <a:prstGeom prst="rect">
            <a:avLst/>
          </a:prstGeom>
          <a:noFill/>
          <a:ln w="9525">
            <a:noFill/>
            <a:miter lim="800000"/>
            <a:headEnd/>
            <a:tailEnd/>
          </a:ln>
          <a:effectLst/>
        </p:spPr>
        <p:txBody>
          <a:bodyPr lIns="90476" tIns="44444" rIns="90476" bIns="44444">
            <a:spAutoFit/>
          </a:bodyPr>
          <a:lstStyle/>
          <a:p>
            <a:pPr eaLnBrk="0" hangingPunct="0">
              <a:lnSpc>
                <a:spcPct val="50000"/>
              </a:lnSpc>
              <a:spcBef>
                <a:spcPct val="50000"/>
              </a:spcBef>
            </a:pPr>
            <a:r>
              <a:rPr lang="en-US" b="1" dirty="0">
                <a:solidFill>
                  <a:schemeClr val="bg2"/>
                </a:solidFill>
                <a:latin typeface="Helvetica" charset="0"/>
              </a:rPr>
              <a:t>4   </a:t>
            </a:r>
          </a:p>
        </p:txBody>
      </p:sp>
      <p:sp>
        <p:nvSpPr>
          <p:cNvPr id="246794" name="Oval 10"/>
          <p:cNvSpPr>
            <a:spLocks noChangeArrowheads="1"/>
          </p:cNvSpPr>
          <p:nvPr/>
        </p:nvSpPr>
        <p:spPr bwMode="auto">
          <a:xfrm>
            <a:off x="930275" y="1927225"/>
            <a:ext cx="292100" cy="292100"/>
          </a:xfrm>
          <a:prstGeom prst="ellipse">
            <a:avLst/>
          </a:prstGeom>
          <a:solidFill>
            <a:srgbClr val="C0C0C0"/>
          </a:solidFill>
          <a:ln w="9525">
            <a:noFill/>
            <a:round/>
            <a:headEnd/>
            <a:tailEnd/>
          </a:ln>
          <a:effectLst/>
        </p:spPr>
        <p:txBody>
          <a:bodyPr wrap="none" anchor="ctr"/>
          <a:lstStyle/>
          <a:p>
            <a:endParaRPr lang="en-US" dirty="0"/>
          </a:p>
        </p:txBody>
      </p:sp>
      <p:sp>
        <p:nvSpPr>
          <p:cNvPr id="246795" name="Rectangle 11"/>
          <p:cNvSpPr>
            <a:spLocks noChangeArrowheads="1"/>
          </p:cNvSpPr>
          <p:nvPr/>
        </p:nvSpPr>
        <p:spPr bwMode="auto">
          <a:xfrm>
            <a:off x="928688" y="1993900"/>
            <a:ext cx="388937" cy="225425"/>
          </a:xfrm>
          <a:prstGeom prst="rect">
            <a:avLst/>
          </a:prstGeom>
          <a:noFill/>
          <a:ln w="9525">
            <a:noFill/>
            <a:miter lim="800000"/>
            <a:headEnd/>
            <a:tailEnd/>
          </a:ln>
          <a:effectLst/>
        </p:spPr>
        <p:txBody>
          <a:bodyPr lIns="90476" tIns="44444" rIns="90476" bIns="44444">
            <a:spAutoFit/>
          </a:bodyPr>
          <a:lstStyle/>
          <a:p>
            <a:pPr eaLnBrk="0" hangingPunct="0">
              <a:lnSpc>
                <a:spcPct val="50000"/>
              </a:lnSpc>
              <a:spcBef>
                <a:spcPct val="50000"/>
              </a:spcBef>
            </a:pPr>
            <a:r>
              <a:rPr lang="en-US" b="1" dirty="0">
                <a:solidFill>
                  <a:schemeClr val="bg2"/>
                </a:solidFill>
                <a:latin typeface="Helvetica" charset="0"/>
              </a:rPr>
              <a:t>5   </a:t>
            </a:r>
          </a:p>
        </p:txBody>
      </p:sp>
      <p:sp>
        <p:nvSpPr>
          <p:cNvPr id="246796" name="Freeform 12"/>
          <p:cNvSpPr>
            <a:spLocks/>
          </p:cNvSpPr>
          <p:nvPr/>
        </p:nvSpPr>
        <p:spPr bwMode="auto">
          <a:xfrm>
            <a:off x="1076325" y="1831975"/>
            <a:ext cx="6046788" cy="90488"/>
          </a:xfrm>
          <a:custGeom>
            <a:avLst/>
            <a:gdLst/>
            <a:ahLst/>
            <a:cxnLst>
              <a:cxn ang="0">
                <a:pos x="0" y="56"/>
              </a:cxn>
              <a:cxn ang="0">
                <a:pos x="0" y="0"/>
              </a:cxn>
              <a:cxn ang="0">
                <a:pos x="3808" y="0"/>
              </a:cxn>
            </a:cxnLst>
            <a:rect l="0" t="0" r="r" b="b"/>
            <a:pathLst>
              <a:path w="3809" h="57">
                <a:moveTo>
                  <a:pt x="0" y="56"/>
                </a:moveTo>
                <a:lnTo>
                  <a:pt x="0" y="0"/>
                </a:lnTo>
                <a:lnTo>
                  <a:pt x="3808" y="0"/>
                </a:lnTo>
              </a:path>
            </a:pathLst>
          </a:custGeom>
          <a:noFill/>
          <a:ln w="12700" cap="rnd" cmpd="sng">
            <a:solidFill>
              <a:schemeClr val="tx1"/>
            </a:solidFill>
            <a:prstDash val="solid"/>
            <a:round/>
            <a:headEnd type="none" w="sm" len="sm"/>
            <a:tailEnd type="none" w="sm" len="sm"/>
          </a:ln>
          <a:effectLst/>
        </p:spPr>
        <p:txBody>
          <a:bodyPr/>
          <a:lstStyle/>
          <a:p>
            <a:endParaRPr lang="en-US" dirty="0"/>
          </a:p>
        </p:txBody>
      </p:sp>
      <p:sp>
        <p:nvSpPr>
          <p:cNvPr id="246797" name="Freeform 13"/>
          <p:cNvSpPr>
            <a:spLocks/>
          </p:cNvSpPr>
          <p:nvPr/>
        </p:nvSpPr>
        <p:spPr bwMode="auto">
          <a:xfrm>
            <a:off x="1076325" y="2746375"/>
            <a:ext cx="5145088" cy="103188"/>
          </a:xfrm>
          <a:custGeom>
            <a:avLst/>
            <a:gdLst/>
            <a:ahLst/>
            <a:cxnLst>
              <a:cxn ang="0">
                <a:pos x="0" y="64"/>
              </a:cxn>
              <a:cxn ang="0">
                <a:pos x="0" y="0"/>
              </a:cxn>
              <a:cxn ang="0">
                <a:pos x="3240" y="0"/>
              </a:cxn>
            </a:cxnLst>
            <a:rect l="0" t="0" r="r" b="b"/>
            <a:pathLst>
              <a:path w="3241" h="65">
                <a:moveTo>
                  <a:pt x="0" y="64"/>
                </a:moveTo>
                <a:lnTo>
                  <a:pt x="0" y="0"/>
                </a:lnTo>
                <a:lnTo>
                  <a:pt x="3240" y="0"/>
                </a:lnTo>
              </a:path>
            </a:pathLst>
          </a:custGeom>
          <a:noFill/>
          <a:ln w="12700" cap="rnd" cmpd="sng">
            <a:solidFill>
              <a:schemeClr val="tx1"/>
            </a:solidFill>
            <a:prstDash val="solid"/>
            <a:round/>
            <a:headEnd type="none" w="sm" len="sm"/>
            <a:tailEnd type="none" w="sm" len="sm"/>
          </a:ln>
          <a:effectLst/>
        </p:spPr>
        <p:txBody>
          <a:bodyPr/>
          <a:lstStyle/>
          <a:p>
            <a:endParaRPr lang="en-US" dirty="0"/>
          </a:p>
        </p:txBody>
      </p:sp>
      <p:sp>
        <p:nvSpPr>
          <p:cNvPr id="246798" name="Freeform 14"/>
          <p:cNvSpPr>
            <a:spLocks/>
          </p:cNvSpPr>
          <p:nvPr/>
        </p:nvSpPr>
        <p:spPr bwMode="auto">
          <a:xfrm>
            <a:off x="1076325" y="3648075"/>
            <a:ext cx="4192588" cy="65088"/>
          </a:xfrm>
          <a:custGeom>
            <a:avLst/>
            <a:gdLst/>
            <a:ahLst/>
            <a:cxnLst>
              <a:cxn ang="0">
                <a:pos x="0" y="40"/>
              </a:cxn>
              <a:cxn ang="0">
                <a:pos x="0" y="0"/>
              </a:cxn>
              <a:cxn ang="0">
                <a:pos x="2640" y="0"/>
              </a:cxn>
            </a:cxnLst>
            <a:rect l="0" t="0" r="r" b="b"/>
            <a:pathLst>
              <a:path w="2641" h="41">
                <a:moveTo>
                  <a:pt x="0" y="40"/>
                </a:moveTo>
                <a:lnTo>
                  <a:pt x="0" y="0"/>
                </a:lnTo>
                <a:lnTo>
                  <a:pt x="2640" y="0"/>
                </a:lnTo>
              </a:path>
            </a:pathLst>
          </a:custGeom>
          <a:noFill/>
          <a:ln w="12700" cap="rnd" cmpd="sng">
            <a:solidFill>
              <a:schemeClr val="tx1"/>
            </a:solidFill>
            <a:prstDash val="solid"/>
            <a:round/>
            <a:headEnd type="none" w="sm" len="sm"/>
            <a:tailEnd type="none" w="sm" len="sm"/>
          </a:ln>
          <a:effectLst/>
        </p:spPr>
        <p:txBody>
          <a:bodyPr/>
          <a:lstStyle/>
          <a:p>
            <a:endParaRPr lang="en-US" dirty="0"/>
          </a:p>
        </p:txBody>
      </p:sp>
      <p:sp>
        <p:nvSpPr>
          <p:cNvPr id="246799" name="Freeform 15"/>
          <p:cNvSpPr>
            <a:spLocks/>
          </p:cNvSpPr>
          <p:nvPr/>
        </p:nvSpPr>
        <p:spPr bwMode="auto">
          <a:xfrm>
            <a:off x="1089025" y="4613275"/>
            <a:ext cx="3227388" cy="77788"/>
          </a:xfrm>
          <a:custGeom>
            <a:avLst/>
            <a:gdLst/>
            <a:ahLst/>
            <a:cxnLst>
              <a:cxn ang="0">
                <a:pos x="0" y="48"/>
              </a:cxn>
              <a:cxn ang="0">
                <a:pos x="0" y="0"/>
              </a:cxn>
              <a:cxn ang="0">
                <a:pos x="2032" y="0"/>
              </a:cxn>
            </a:cxnLst>
            <a:rect l="0" t="0" r="r" b="b"/>
            <a:pathLst>
              <a:path w="2033" h="49">
                <a:moveTo>
                  <a:pt x="0" y="48"/>
                </a:moveTo>
                <a:lnTo>
                  <a:pt x="0" y="0"/>
                </a:lnTo>
                <a:lnTo>
                  <a:pt x="2032" y="0"/>
                </a:lnTo>
              </a:path>
            </a:pathLst>
          </a:custGeom>
          <a:noFill/>
          <a:ln w="12700" cap="rnd" cmpd="sng">
            <a:solidFill>
              <a:schemeClr val="tx1"/>
            </a:solidFill>
            <a:prstDash val="solid"/>
            <a:round/>
            <a:headEnd type="none" w="sm" len="sm"/>
            <a:tailEnd type="none" w="sm" len="sm"/>
          </a:ln>
          <a:effectLst/>
        </p:spPr>
        <p:txBody>
          <a:bodyPr/>
          <a:lstStyle/>
          <a:p>
            <a:endParaRPr lang="en-US" dirty="0"/>
          </a:p>
        </p:txBody>
      </p:sp>
      <p:sp>
        <p:nvSpPr>
          <p:cNvPr id="246800" name="Freeform 16"/>
          <p:cNvSpPr>
            <a:spLocks/>
          </p:cNvSpPr>
          <p:nvPr/>
        </p:nvSpPr>
        <p:spPr bwMode="auto">
          <a:xfrm>
            <a:off x="1089025" y="5476875"/>
            <a:ext cx="2363788" cy="103188"/>
          </a:xfrm>
          <a:custGeom>
            <a:avLst/>
            <a:gdLst/>
            <a:ahLst/>
            <a:cxnLst>
              <a:cxn ang="0">
                <a:pos x="0" y="64"/>
              </a:cxn>
              <a:cxn ang="0">
                <a:pos x="0" y="0"/>
              </a:cxn>
              <a:cxn ang="0">
                <a:pos x="1488" y="0"/>
              </a:cxn>
            </a:cxnLst>
            <a:rect l="0" t="0" r="r" b="b"/>
            <a:pathLst>
              <a:path w="1489" h="65">
                <a:moveTo>
                  <a:pt x="0" y="64"/>
                </a:moveTo>
                <a:lnTo>
                  <a:pt x="0" y="0"/>
                </a:lnTo>
                <a:lnTo>
                  <a:pt x="1488" y="0"/>
                </a:lnTo>
              </a:path>
            </a:pathLst>
          </a:custGeom>
          <a:noFill/>
          <a:ln w="12700" cap="rnd" cmpd="sng">
            <a:solidFill>
              <a:schemeClr val="tx1"/>
            </a:solidFill>
            <a:prstDash val="solid"/>
            <a:round/>
            <a:headEnd type="none" w="sm" len="sm"/>
            <a:tailEnd type="none" w="sm" len="sm"/>
          </a:ln>
          <a:effectLst/>
        </p:spPr>
        <p:txBody>
          <a:bodyPr/>
          <a:lstStyle/>
          <a:p>
            <a:endParaRPr lang="en-US" dirty="0"/>
          </a:p>
        </p:txBody>
      </p:sp>
      <p:sp>
        <p:nvSpPr>
          <p:cNvPr id="246801" name="Freeform 17"/>
          <p:cNvSpPr>
            <a:spLocks/>
          </p:cNvSpPr>
          <p:nvPr/>
        </p:nvSpPr>
        <p:spPr bwMode="auto">
          <a:xfrm>
            <a:off x="3338513" y="1555750"/>
            <a:ext cx="5087937" cy="4903788"/>
          </a:xfrm>
          <a:custGeom>
            <a:avLst/>
            <a:gdLst/>
            <a:ahLst/>
            <a:cxnLst>
              <a:cxn ang="0">
                <a:pos x="0" y="3088"/>
              </a:cxn>
              <a:cxn ang="0">
                <a:pos x="0" y="2292"/>
              </a:cxn>
              <a:cxn ang="0">
                <a:pos x="592" y="2292"/>
              </a:cxn>
              <a:cxn ang="0">
                <a:pos x="592" y="1696"/>
              </a:cxn>
              <a:cxn ang="0">
                <a:pos x="1156" y="1696"/>
              </a:cxn>
              <a:cxn ang="0">
                <a:pos x="1156" y="1140"/>
              </a:cxn>
              <a:cxn ang="0">
                <a:pos x="1748" y="1140"/>
              </a:cxn>
              <a:cxn ang="0">
                <a:pos x="1748" y="548"/>
              </a:cxn>
              <a:cxn ang="0">
                <a:pos x="2316" y="548"/>
              </a:cxn>
              <a:cxn ang="0">
                <a:pos x="2316" y="0"/>
              </a:cxn>
              <a:cxn ang="0">
                <a:pos x="3204" y="0"/>
              </a:cxn>
              <a:cxn ang="0">
                <a:pos x="3204" y="3076"/>
              </a:cxn>
              <a:cxn ang="0">
                <a:pos x="0" y="3088"/>
              </a:cxn>
            </a:cxnLst>
            <a:rect l="0" t="0" r="r" b="b"/>
            <a:pathLst>
              <a:path w="3205" h="3089">
                <a:moveTo>
                  <a:pt x="0" y="3088"/>
                </a:moveTo>
                <a:lnTo>
                  <a:pt x="0" y="2292"/>
                </a:lnTo>
                <a:lnTo>
                  <a:pt x="592" y="2292"/>
                </a:lnTo>
                <a:lnTo>
                  <a:pt x="592" y="1696"/>
                </a:lnTo>
                <a:lnTo>
                  <a:pt x="1156" y="1696"/>
                </a:lnTo>
                <a:lnTo>
                  <a:pt x="1156" y="1140"/>
                </a:lnTo>
                <a:lnTo>
                  <a:pt x="1748" y="1140"/>
                </a:lnTo>
                <a:lnTo>
                  <a:pt x="1748" y="548"/>
                </a:lnTo>
                <a:lnTo>
                  <a:pt x="2316" y="548"/>
                </a:lnTo>
                <a:lnTo>
                  <a:pt x="2316" y="0"/>
                </a:lnTo>
                <a:lnTo>
                  <a:pt x="3204" y="0"/>
                </a:lnTo>
                <a:lnTo>
                  <a:pt x="3204" y="3076"/>
                </a:lnTo>
                <a:lnTo>
                  <a:pt x="0" y="3088"/>
                </a:lnTo>
              </a:path>
            </a:pathLst>
          </a:custGeom>
          <a:gradFill rotWithShape="0">
            <a:gsLst>
              <a:gs pos="0">
                <a:srgbClr val="00CCFF"/>
              </a:gs>
              <a:gs pos="100000">
                <a:srgbClr val="00CCFF">
                  <a:gamma/>
                  <a:shade val="46275"/>
                  <a:invGamma/>
                </a:srgbClr>
              </a:gs>
            </a:gsLst>
            <a:lin ang="5400000" scaled="1"/>
          </a:gradFill>
          <a:ln w="12700" cap="rnd" cmpd="sng">
            <a:noFill/>
            <a:prstDash val="solid"/>
            <a:round/>
            <a:headEnd type="none" w="med" len="med"/>
            <a:tailEnd type="none" w="med" len="med"/>
          </a:ln>
          <a:effectLst/>
        </p:spPr>
        <p:txBody>
          <a:bodyPr/>
          <a:lstStyle/>
          <a:p>
            <a:endParaRPr lang="en-US" dirty="0"/>
          </a:p>
        </p:txBody>
      </p:sp>
      <p:sp>
        <p:nvSpPr>
          <p:cNvPr id="246802" name="Rectangle 18"/>
          <p:cNvSpPr>
            <a:spLocks noChangeArrowheads="1"/>
          </p:cNvSpPr>
          <p:nvPr/>
        </p:nvSpPr>
        <p:spPr bwMode="auto">
          <a:xfrm>
            <a:off x="1247775" y="5562600"/>
            <a:ext cx="2135188" cy="847725"/>
          </a:xfrm>
          <a:prstGeom prst="rect">
            <a:avLst/>
          </a:prstGeom>
          <a:noFill/>
          <a:ln w="12700">
            <a:noFill/>
            <a:miter lim="800000"/>
            <a:headEnd/>
            <a:tailEnd/>
          </a:ln>
          <a:effectLst/>
        </p:spPr>
        <p:txBody>
          <a:bodyPr lIns="79365" tIns="39683" rIns="79365" bIns="39683">
            <a:spAutoFit/>
          </a:bodyPr>
          <a:lstStyle/>
          <a:p>
            <a:pPr defTabSz="785813" eaLnBrk="0" hangingPunct="0">
              <a:lnSpc>
                <a:spcPct val="90000"/>
              </a:lnSpc>
            </a:pPr>
            <a:r>
              <a:rPr lang="en-US" sz="1400" b="1" dirty="0">
                <a:solidFill>
                  <a:schemeClr val="bg1"/>
                </a:solidFill>
              </a:rPr>
              <a:t>Process unpredictable, poorly controlled, and </a:t>
            </a:r>
          </a:p>
          <a:p>
            <a:pPr defTabSz="785813" eaLnBrk="0" hangingPunct="0">
              <a:lnSpc>
                <a:spcPct val="90000"/>
              </a:lnSpc>
            </a:pPr>
            <a:r>
              <a:rPr lang="en-US" sz="1400" b="1" dirty="0">
                <a:solidFill>
                  <a:schemeClr val="bg1"/>
                </a:solidFill>
              </a:rPr>
              <a:t>reactive</a:t>
            </a:r>
          </a:p>
          <a:p>
            <a:pPr defTabSz="785813" eaLnBrk="0" latinLnBrk="1" hangingPunct="0">
              <a:lnSpc>
                <a:spcPct val="90000"/>
              </a:lnSpc>
            </a:pPr>
            <a:endParaRPr lang="en-US" sz="1400" b="1" dirty="0">
              <a:solidFill>
                <a:schemeClr val="bg1"/>
              </a:solidFill>
              <a:effectLst>
                <a:outerShdw blurRad="38100" dist="38100" dir="2700000" algn="tl">
                  <a:srgbClr val="C0C0C0"/>
                </a:outerShdw>
              </a:effectLst>
            </a:endParaRPr>
          </a:p>
        </p:txBody>
      </p:sp>
      <p:sp>
        <p:nvSpPr>
          <p:cNvPr id="246803" name="Rectangle 19"/>
          <p:cNvSpPr>
            <a:spLocks noChangeArrowheads="1"/>
          </p:cNvSpPr>
          <p:nvPr/>
        </p:nvSpPr>
        <p:spPr bwMode="auto">
          <a:xfrm>
            <a:off x="1239838" y="4724400"/>
            <a:ext cx="2168525" cy="693738"/>
          </a:xfrm>
          <a:prstGeom prst="rect">
            <a:avLst/>
          </a:prstGeom>
          <a:noFill/>
          <a:ln w="12700">
            <a:noFill/>
            <a:miter lim="800000"/>
            <a:headEnd/>
            <a:tailEnd/>
          </a:ln>
          <a:effectLst/>
        </p:spPr>
        <p:txBody>
          <a:bodyPr lIns="90476" tIns="44444" rIns="90476" bIns="44444">
            <a:spAutoFit/>
          </a:bodyPr>
          <a:lstStyle/>
          <a:p>
            <a:pPr eaLnBrk="0" hangingPunct="0">
              <a:lnSpc>
                <a:spcPct val="95000"/>
              </a:lnSpc>
            </a:pPr>
            <a:r>
              <a:rPr lang="en-US" sz="1400" b="1" dirty="0">
                <a:solidFill>
                  <a:schemeClr val="bg1"/>
                </a:solidFill>
              </a:rPr>
              <a:t>Process characterized for projects and is often reactive</a:t>
            </a:r>
          </a:p>
        </p:txBody>
      </p:sp>
      <p:sp>
        <p:nvSpPr>
          <p:cNvPr id="246804" name="Rectangle 20"/>
          <p:cNvSpPr>
            <a:spLocks noChangeArrowheads="1"/>
          </p:cNvSpPr>
          <p:nvPr/>
        </p:nvSpPr>
        <p:spPr bwMode="auto">
          <a:xfrm>
            <a:off x="1239838" y="3657600"/>
            <a:ext cx="1952625" cy="895350"/>
          </a:xfrm>
          <a:prstGeom prst="rect">
            <a:avLst/>
          </a:prstGeom>
          <a:noFill/>
          <a:ln w="12700">
            <a:noFill/>
            <a:miter lim="800000"/>
            <a:headEnd/>
            <a:tailEnd/>
          </a:ln>
          <a:effectLst/>
        </p:spPr>
        <p:txBody>
          <a:bodyPr lIns="90476" tIns="44444" rIns="90476" bIns="44444">
            <a:spAutoFit/>
          </a:bodyPr>
          <a:lstStyle/>
          <a:p>
            <a:pPr eaLnBrk="0" hangingPunct="0">
              <a:lnSpc>
                <a:spcPct val="95000"/>
              </a:lnSpc>
            </a:pPr>
            <a:r>
              <a:rPr lang="en-US" sz="1400" b="1" dirty="0">
                <a:solidFill>
                  <a:schemeClr val="bg1"/>
                </a:solidFill>
              </a:rPr>
              <a:t>Process characterized for the organization and is proactive</a:t>
            </a:r>
          </a:p>
        </p:txBody>
      </p:sp>
      <p:sp>
        <p:nvSpPr>
          <p:cNvPr id="246805" name="Rectangle 21"/>
          <p:cNvSpPr>
            <a:spLocks noChangeArrowheads="1"/>
          </p:cNvSpPr>
          <p:nvPr/>
        </p:nvSpPr>
        <p:spPr bwMode="auto">
          <a:xfrm>
            <a:off x="1239838" y="2919413"/>
            <a:ext cx="2066925" cy="492125"/>
          </a:xfrm>
          <a:prstGeom prst="rect">
            <a:avLst/>
          </a:prstGeom>
          <a:noFill/>
          <a:ln w="12700">
            <a:noFill/>
            <a:miter lim="800000"/>
            <a:headEnd/>
            <a:tailEnd/>
          </a:ln>
          <a:effectLst/>
        </p:spPr>
        <p:txBody>
          <a:bodyPr lIns="90476" tIns="44444" rIns="90476" bIns="44444">
            <a:spAutoFit/>
          </a:bodyPr>
          <a:lstStyle/>
          <a:p>
            <a:pPr eaLnBrk="0" hangingPunct="0">
              <a:lnSpc>
                <a:spcPct val="95000"/>
              </a:lnSpc>
            </a:pPr>
            <a:r>
              <a:rPr lang="en-US" sz="1400" b="1" dirty="0">
                <a:solidFill>
                  <a:schemeClr val="bg1"/>
                </a:solidFill>
              </a:rPr>
              <a:t>Process measured</a:t>
            </a:r>
            <a:br>
              <a:rPr lang="en-US" sz="1400" b="1" dirty="0">
                <a:solidFill>
                  <a:schemeClr val="bg1"/>
                </a:solidFill>
              </a:rPr>
            </a:br>
            <a:r>
              <a:rPr lang="en-US" sz="1400" b="1" dirty="0">
                <a:solidFill>
                  <a:schemeClr val="bg1"/>
                </a:solidFill>
              </a:rPr>
              <a:t>and controlled</a:t>
            </a:r>
          </a:p>
        </p:txBody>
      </p:sp>
      <p:sp>
        <p:nvSpPr>
          <p:cNvPr id="246806" name="Rectangle 22"/>
          <p:cNvSpPr>
            <a:spLocks noChangeArrowheads="1"/>
          </p:cNvSpPr>
          <p:nvPr/>
        </p:nvSpPr>
        <p:spPr bwMode="auto">
          <a:xfrm>
            <a:off x="1236663" y="2020888"/>
            <a:ext cx="2274887" cy="492125"/>
          </a:xfrm>
          <a:prstGeom prst="rect">
            <a:avLst/>
          </a:prstGeom>
          <a:noFill/>
          <a:ln w="12700">
            <a:noFill/>
            <a:miter lim="800000"/>
            <a:headEnd/>
            <a:tailEnd/>
          </a:ln>
          <a:effectLst/>
        </p:spPr>
        <p:txBody>
          <a:bodyPr lIns="90476" tIns="44444" rIns="90476" bIns="44444">
            <a:spAutoFit/>
          </a:bodyPr>
          <a:lstStyle/>
          <a:p>
            <a:pPr eaLnBrk="0" hangingPunct="0">
              <a:lnSpc>
                <a:spcPct val="95000"/>
              </a:lnSpc>
            </a:pPr>
            <a:r>
              <a:rPr lang="en-US" sz="1400" b="1" dirty="0">
                <a:solidFill>
                  <a:schemeClr val="bg1"/>
                </a:solidFill>
              </a:rPr>
              <a:t>Focus on process</a:t>
            </a:r>
            <a:br>
              <a:rPr lang="en-US" sz="1400" b="1" dirty="0">
                <a:solidFill>
                  <a:schemeClr val="bg1"/>
                </a:solidFill>
              </a:rPr>
            </a:br>
            <a:r>
              <a:rPr lang="en-US" sz="1400" b="1" dirty="0">
                <a:solidFill>
                  <a:schemeClr val="bg1"/>
                </a:solidFill>
              </a:rPr>
              <a:t>improvement</a:t>
            </a:r>
          </a:p>
        </p:txBody>
      </p:sp>
      <p:sp>
        <p:nvSpPr>
          <p:cNvPr id="246807" name="Rectangle 23"/>
          <p:cNvSpPr>
            <a:spLocks noChangeArrowheads="1"/>
          </p:cNvSpPr>
          <p:nvPr/>
        </p:nvSpPr>
        <p:spPr bwMode="auto">
          <a:xfrm>
            <a:off x="7048500" y="1658938"/>
            <a:ext cx="1393825" cy="431800"/>
          </a:xfrm>
          <a:prstGeom prst="rect">
            <a:avLst/>
          </a:prstGeom>
          <a:noFill/>
          <a:ln w="12700">
            <a:noFill/>
            <a:miter lim="800000"/>
            <a:headEnd/>
            <a:tailEnd/>
          </a:ln>
          <a:effectLst/>
        </p:spPr>
        <p:txBody>
          <a:bodyPr lIns="90476" tIns="44444" rIns="90476" bIns="44444">
            <a:spAutoFit/>
          </a:bodyPr>
          <a:lstStyle/>
          <a:p>
            <a:pPr eaLnBrk="0" hangingPunct="0">
              <a:lnSpc>
                <a:spcPct val="125000"/>
              </a:lnSpc>
            </a:pPr>
            <a:r>
              <a:rPr lang="en-US" b="1" dirty="0">
                <a:solidFill>
                  <a:schemeClr val="bg1"/>
                </a:solidFill>
              </a:rPr>
              <a:t>Optimizing</a:t>
            </a:r>
          </a:p>
        </p:txBody>
      </p:sp>
      <p:sp>
        <p:nvSpPr>
          <p:cNvPr id="246808" name="Rectangle 24"/>
          <p:cNvSpPr>
            <a:spLocks noChangeArrowheads="1"/>
          </p:cNvSpPr>
          <p:nvPr/>
        </p:nvSpPr>
        <p:spPr bwMode="auto">
          <a:xfrm>
            <a:off x="6145213" y="2586038"/>
            <a:ext cx="1747837" cy="584200"/>
          </a:xfrm>
          <a:prstGeom prst="rect">
            <a:avLst/>
          </a:prstGeom>
          <a:noFill/>
          <a:ln w="12700">
            <a:noFill/>
            <a:miter lim="800000"/>
            <a:headEnd/>
            <a:tailEnd/>
          </a:ln>
          <a:effectLst/>
        </p:spPr>
        <p:txBody>
          <a:bodyPr lIns="90476" tIns="44444" rIns="90476" bIns="44444">
            <a:spAutoFit/>
          </a:bodyPr>
          <a:lstStyle/>
          <a:p>
            <a:pPr eaLnBrk="0" hangingPunct="0">
              <a:lnSpc>
                <a:spcPct val="90000"/>
              </a:lnSpc>
            </a:pPr>
            <a:r>
              <a:rPr lang="en-US" b="1" dirty="0">
                <a:solidFill>
                  <a:schemeClr val="bg1"/>
                </a:solidFill>
              </a:rPr>
              <a:t>Quantitatively</a:t>
            </a:r>
          </a:p>
          <a:p>
            <a:pPr eaLnBrk="0" hangingPunct="0">
              <a:lnSpc>
                <a:spcPct val="90000"/>
              </a:lnSpc>
            </a:pPr>
            <a:r>
              <a:rPr lang="en-US" b="1" dirty="0">
                <a:solidFill>
                  <a:schemeClr val="bg1"/>
                </a:solidFill>
              </a:rPr>
              <a:t>Managed</a:t>
            </a:r>
          </a:p>
        </p:txBody>
      </p:sp>
      <p:sp>
        <p:nvSpPr>
          <p:cNvPr id="246809" name="Rectangle 25"/>
          <p:cNvSpPr>
            <a:spLocks noChangeArrowheads="1"/>
          </p:cNvSpPr>
          <p:nvPr/>
        </p:nvSpPr>
        <p:spPr bwMode="auto">
          <a:xfrm>
            <a:off x="5219700" y="3489325"/>
            <a:ext cx="1292225" cy="430213"/>
          </a:xfrm>
          <a:prstGeom prst="rect">
            <a:avLst/>
          </a:prstGeom>
          <a:noFill/>
          <a:ln w="12700">
            <a:noFill/>
            <a:miter lim="800000"/>
            <a:headEnd/>
            <a:tailEnd/>
          </a:ln>
          <a:effectLst/>
        </p:spPr>
        <p:txBody>
          <a:bodyPr lIns="90476" tIns="44444" rIns="90476" bIns="44444">
            <a:spAutoFit/>
          </a:bodyPr>
          <a:lstStyle/>
          <a:p>
            <a:pPr eaLnBrk="0" hangingPunct="0">
              <a:lnSpc>
                <a:spcPct val="125000"/>
              </a:lnSpc>
            </a:pPr>
            <a:r>
              <a:rPr lang="en-US" b="1" dirty="0">
                <a:solidFill>
                  <a:schemeClr val="bg1"/>
                </a:solidFill>
              </a:rPr>
              <a:t>Defined</a:t>
            </a:r>
          </a:p>
        </p:txBody>
      </p:sp>
      <p:sp>
        <p:nvSpPr>
          <p:cNvPr id="246810" name="Rectangle 26"/>
          <p:cNvSpPr>
            <a:spLocks noChangeArrowheads="1"/>
          </p:cNvSpPr>
          <p:nvPr/>
        </p:nvSpPr>
        <p:spPr bwMode="auto">
          <a:xfrm>
            <a:off x="3390900" y="5227638"/>
            <a:ext cx="1546225" cy="431800"/>
          </a:xfrm>
          <a:prstGeom prst="rect">
            <a:avLst/>
          </a:prstGeom>
          <a:noFill/>
          <a:ln w="12700">
            <a:noFill/>
            <a:miter lim="800000"/>
            <a:headEnd/>
            <a:tailEnd/>
          </a:ln>
          <a:effectLst/>
        </p:spPr>
        <p:txBody>
          <a:bodyPr lIns="90476" tIns="44444" rIns="90476" bIns="44444">
            <a:spAutoFit/>
          </a:bodyPr>
          <a:lstStyle/>
          <a:p>
            <a:pPr eaLnBrk="0" hangingPunct="0">
              <a:lnSpc>
                <a:spcPct val="125000"/>
              </a:lnSpc>
            </a:pPr>
            <a:r>
              <a:rPr lang="en-US" b="1" dirty="0">
                <a:solidFill>
                  <a:schemeClr val="bg1"/>
                </a:solidFill>
              </a:rPr>
              <a:t>Initial</a:t>
            </a:r>
          </a:p>
        </p:txBody>
      </p:sp>
      <p:sp>
        <p:nvSpPr>
          <p:cNvPr id="246811" name="Rectangle 27"/>
          <p:cNvSpPr>
            <a:spLocks noChangeArrowheads="1"/>
          </p:cNvSpPr>
          <p:nvPr/>
        </p:nvSpPr>
        <p:spPr bwMode="auto">
          <a:xfrm>
            <a:off x="4318000" y="4440238"/>
            <a:ext cx="1597025" cy="431800"/>
          </a:xfrm>
          <a:prstGeom prst="rect">
            <a:avLst/>
          </a:prstGeom>
          <a:noFill/>
          <a:ln w="12700">
            <a:noFill/>
            <a:miter lim="800000"/>
            <a:headEnd/>
            <a:tailEnd/>
          </a:ln>
          <a:effectLst/>
        </p:spPr>
        <p:txBody>
          <a:bodyPr lIns="90476" tIns="44444" rIns="90476" bIns="44444">
            <a:spAutoFit/>
          </a:bodyPr>
          <a:lstStyle/>
          <a:p>
            <a:pPr eaLnBrk="0" hangingPunct="0">
              <a:lnSpc>
                <a:spcPct val="125000"/>
              </a:lnSpc>
            </a:pPr>
            <a:r>
              <a:rPr lang="en-US" b="1" dirty="0">
                <a:solidFill>
                  <a:schemeClr val="bg1"/>
                </a:solidFill>
              </a:rPr>
              <a:t>Managed</a:t>
            </a:r>
          </a:p>
        </p:txBody>
      </p:sp>
      <p:sp>
        <p:nvSpPr>
          <p:cNvPr id="246812" name="Rectangle 28"/>
          <p:cNvSpPr>
            <a:spLocks noChangeArrowheads="1"/>
          </p:cNvSpPr>
          <p:nvPr/>
        </p:nvSpPr>
        <p:spPr bwMode="auto">
          <a:xfrm>
            <a:off x="1244600" y="5656263"/>
            <a:ext cx="1963738" cy="574675"/>
          </a:xfrm>
          <a:prstGeom prst="rect">
            <a:avLst/>
          </a:prstGeom>
          <a:noFill/>
          <a:ln w="12700">
            <a:noFill/>
            <a:miter lim="800000"/>
            <a:headEnd/>
            <a:tailEnd/>
          </a:ln>
          <a:effectLst/>
        </p:spPr>
        <p:txBody>
          <a:bodyPr wrap="none" anchor="ctr"/>
          <a:lstStyle/>
          <a:p>
            <a:endParaRPr lang="en-US" dirty="0"/>
          </a:p>
        </p:txBody>
      </p:sp>
      <p:sp>
        <p:nvSpPr>
          <p:cNvPr id="246813" name="Rectangle 29"/>
          <p:cNvSpPr>
            <a:spLocks noChangeArrowheads="1"/>
          </p:cNvSpPr>
          <p:nvPr/>
        </p:nvSpPr>
        <p:spPr bwMode="auto">
          <a:xfrm>
            <a:off x="1244600" y="4749800"/>
            <a:ext cx="1689100" cy="876300"/>
          </a:xfrm>
          <a:prstGeom prst="rect">
            <a:avLst/>
          </a:prstGeom>
          <a:noFill/>
          <a:ln w="12700">
            <a:noFill/>
            <a:miter lim="800000"/>
            <a:headEnd/>
            <a:tailEnd/>
          </a:ln>
          <a:effectLst/>
        </p:spPr>
        <p:txBody>
          <a:bodyPr wrap="none" anchor="ctr"/>
          <a:lstStyle/>
          <a:p>
            <a:endParaRPr lang="en-US" dirty="0"/>
          </a:p>
        </p:txBody>
      </p:sp>
      <p:sp>
        <p:nvSpPr>
          <p:cNvPr id="246814" name="Rectangle 30"/>
          <p:cNvSpPr>
            <a:spLocks noChangeArrowheads="1"/>
          </p:cNvSpPr>
          <p:nvPr/>
        </p:nvSpPr>
        <p:spPr bwMode="auto">
          <a:xfrm>
            <a:off x="1244600" y="3824288"/>
            <a:ext cx="1943100" cy="439737"/>
          </a:xfrm>
          <a:prstGeom prst="rect">
            <a:avLst/>
          </a:prstGeom>
          <a:noFill/>
          <a:ln w="12700">
            <a:noFill/>
            <a:miter lim="800000"/>
            <a:headEnd/>
            <a:tailEnd/>
          </a:ln>
          <a:effectLst/>
        </p:spPr>
        <p:txBody>
          <a:bodyPr wrap="none" anchor="ctr"/>
          <a:lstStyle/>
          <a:p>
            <a:endParaRPr lang="en-US" dirty="0"/>
          </a:p>
        </p:txBody>
      </p:sp>
      <p:sp>
        <p:nvSpPr>
          <p:cNvPr id="246815" name="Rectangle 31"/>
          <p:cNvSpPr>
            <a:spLocks noChangeArrowheads="1"/>
          </p:cNvSpPr>
          <p:nvPr/>
        </p:nvSpPr>
        <p:spPr bwMode="auto">
          <a:xfrm>
            <a:off x="1244600" y="2924175"/>
            <a:ext cx="1562100" cy="438150"/>
          </a:xfrm>
          <a:prstGeom prst="rect">
            <a:avLst/>
          </a:prstGeom>
          <a:noFill/>
          <a:ln w="12700">
            <a:noFill/>
            <a:miter lim="800000"/>
            <a:headEnd/>
            <a:tailEnd/>
          </a:ln>
          <a:effectLst/>
        </p:spPr>
        <p:txBody>
          <a:bodyPr wrap="none" anchor="ctr"/>
          <a:lstStyle/>
          <a:p>
            <a:endParaRPr lang="en-US" dirty="0"/>
          </a:p>
        </p:txBody>
      </p:sp>
      <p:sp>
        <p:nvSpPr>
          <p:cNvPr id="246816" name="Rectangle 32"/>
          <p:cNvSpPr>
            <a:spLocks noChangeArrowheads="1"/>
          </p:cNvSpPr>
          <p:nvPr/>
        </p:nvSpPr>
        <p:spPr bwMode="auto">
          <a:xfrm>
            <a:off x="1250950" y="2025650"/>
            <a:ext cx="1530350" cy="438150"/>
          </a:xfrm>
          <a:prstGeom prst="rect">
            <a:avLst/>
          </a:prstGeom>
          <a:noFill/>
          <a:ln w="12700">
            <a:noFill/>
            <a:miter lim="800000"/>
            <a:headEnd/>
            <a:tailEnd/>
          </a:ln>
          <a:effectLst/>
        </p:spPr>
        <p:txBody>
          <a:bodyPr wrap="none" anchor="ctr"/>
          <a:lstStyle/>
          <a:p>
            <a:endParaRPr lang="en-US" dirty="0"/>
          </a:p>
        </p:txBody>
      </p:sp>
      <p:sp>
        <p:nvSpPr>
          <p:cNvPr id="246817" name="Rectangle 33"/>
          <p:cNvSpPr>
            <a:spLocks noChangeArrowheads="1"/>
          </p:cNvSpPr>
          <p:nvPr/>
        </p:nvSpPr>
        <p:spPr bwMode="auto">
          <a:xfrm>
            <a:off x="7048500" y="1658938"/>
            <a:ext cx="1393825" cy="431800"/>
          </a:xfrm>
          <a:prstGeom prst="rect">
            <a:avLst/>
          </a:prstGeom>
          <a:noFill/>
          <a:ln w="12700">
            <a:noFill/>
            <a:miter lim="800000"/>
            <a:headEnd/>
            <a:tailEnd/>
          </a:ln>
          <a:effectLst/>
        </p:spPr>
        <p:txBody>
          <a:bodyPr lIns="90476" tIns="44444" rIns="90476" bIns="44444">
            <a:spAutoFit/>
          </a:bodyPr>
          <a:lstStyle/>
          <a:p>
            <a:pPr eaLnBrk="0" hangingPunct="0">
              <a:lnSpc>
                <a:spcPct val="125000"/>
              </a:lnSpc>
            </a:pPr>
            <a:r>
              <a:rPr lang="en-US" b="1" dirty="0">
                <a:solidFill>
                  <a:schemeClr val="bg1"/>
                </a:solidFill>
              </a:rPr>
              <a:t>Optimizing</a:t>
            </a:r>
          </a:p>
        </p:txBody>
      </p:sp>
      <p:sp>
        <p:nvSpPr>
          <p:cNvPr id="246818" name="Rectangle 34"/>
          <p:cNvSpPr>
            <a:spLocks noChangeArrowheads="1"/>
          </p:cNvSpPr>
          <p:nvPr/>
        </p:nvSpPr>
        <p:spPr bwMode="auto">
          <a:xfrm>
            <a:off x="5219700" y="3489325"/>
            <a:ext cx="1292225" cy="430213"/>
          </a:xfrm>
          <a:prstGeom prst="rect">
            <a:avLst/>
          </a:prstGeom>
          <a:noFill/>
          <a:ln w="12700">
            <a:noFill/>
            <a:miter lim="800000"/>
            <a:headEnd/>
            <a:tailEnd/>
          </a:ln>
          <a:effectLst/>
        </p:spPr>
        <p:txBody>
          <a:bodyPr lIns="90476" tIns="44444" rIns="90476" bIns="44444">
            <a:spAutoFit/>
          </a:bodyPr>
          <a:lstStyle/>
          <a:p>
            <a:pPr eaLnBrk="0" hangingPunct="0">
              <a:lnSpc>
                <a:spcPct val="125000"/>
              </a:lnSpc>
            </a:pPr>
            <a:r>
              <a:rPr lang="en-US" b="1" dirty="0">
                <a:solidFill>
                  <a:schemeClr val="bg1"/>
                </a:solidFill>
              </a:rPr>
              <a:t>Defined</a:t>
            </a:r>
          </a:p>
        </p:txBody>
      </p:sp>
      <p:sp>
        <p:nvSpPr>
          <p:cNvPr id="246819" name="Rectangle 35"/>
          <p:cNvSpPr>
            <a:spLocks noGrp="1" noChangeArrowheads="1"/>
          </p:cNvSpPr>
          <p:nvPr>
            <p:ph type="title"/>
          </p:nvPr>
        </p:nvSpPr>
        <p:spPr>
          <a:xfrm>
            <a:off x="555625" y="47625"/>
            <a:ext cx="8032750" cy="1247775"/>
          </a:xfrm>
          <a:noFill/>
          <a:ln/>
        </p:spPr>
        <p:txBody>
          <a:bodyPr lIns="90488" tIns="44450" rIns="90488" bIns="44450" anchor="b"/>
          <a:lstStyle/>
          <a:p>
            <a:pPr defTabSz="912813"/>
            <a:r>
              <a:rPr lang="en-US" sz="4000" dirty="0"/>
              <a:t>CMMI Staged Representation:</a:t>
            </a:r>
            <a:br>
              <a:rPr lang="en-US" sz="4000" dirty="0"/>
            </a:br>
            <a:r>
              <a:rPr lang="en-US" sz="4000" dirty="0"/>
              <a:t> Five Maturity Levels:</a:t>
            </a:r>
          </a:p>
        </p:txBody>
      </p:sp>
      <p:sp>
        <p:nvSpPr>
          <p:cNvPr id="246820" name="Text Box 36"/>
          <p:cNvSpPr txBox="1">
            <a:spLocks noChangeArrowheads="1"/>
          </p:cNvSpPr>
          <p:nvPr/>
        </p:nvSpPr>
        <p:spPr bwMode="auto">
          <a:xfrm>
            <a:off x="0" y="6270625"/>
            <a:ext cx="2781300" cy="274638"/>
          </a:xfrm>
          <a:prstGeom prst="rect">
            <a:avLst/>
          </a:prstGeom>
          <a:noFill/>
          <a:ln w="12700">
            <a:noFill/>
            <a:miter lim="800000"/>
            <a:headEnd/>
            <a:tailEnd/>
          </a:ln>
          <a:effectLst/>
        </p:spPr>
        <p:txBody>
          <a:bodyPr wrap="none">
            <a:spAutoFit/>
          </a:bodyPr>
          <a:lstStyle/>
          <a:p>
            <a:pPr eaLnBrk="0" hangingPunct="0"/>
            <a:r>
              <a:rPr lang="en-US" sz="1200" dirty="0">
                <a:solidFill>
                  <a:srgbClr val="F5E617"/>
                </a:solidFill>
              </a:rPr>
              <a:t>Judah Mogilensky, PEP, Inc. Oct 2003</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520700" y="203200"/>
            <a:ext cx="7924800" cy="685800"/>
          </a:xfrm>
          <a:noFill/>
          <a:ln/>
        </p:spPr>
        <p:txBody>
          <a:bodyPr lIns="90488" tIns="44450" rIns="90488" bIns="44450" anchor="b"/>
          <a:lstStyle/>
          <a:p>
            <a:pPr defTabSz="912813"/>
            <a:r>
              <a:rPr lang="en-US" sz="3200" dirty="0"/>
              <a:t>CMMI Model Component Categories</a:t>
            </a:r>
          </a:p>
        </p:txBody>
      </p:sp>
      <p:sp>
        <p:nvSpPr>
          <p:cNvPr id="250883" name="Line 3"/>
          <p:cNvSpPr>
            <a:spLocks noChangeShapeType="1"/>
          </p:cNvSpPr>
          <p:nvPr/>
        </p:nvSpPr>
        <p:spPr bwMode="auto">
          <a:xfrm>
            <a:off x="4464050" y="1497013"/>
            <a:ext cx="0" cy="396875"/>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884" name="AutoShape 4"/>
          <p:cNvSpPr>
            <a:spLocks noChangeArrowheads="1"/>
          </p:cNvSpPr>
          <p:nvPr/>
        </p:nvSpPr>
        <p:spPr bwMode="auto">
          <a:xfrm>
            <a:off x="3635375" y="1219200"/>
            <a:ext cx="1668463" cy="279400"/>
          </a:xfrm>
          <a:prstGeom prst="roundRect">
            <a:avLst>
              <a:gd name="adj" fmla="val 12477"/>
            </a:avLst>
          </a:prstGeom>
          <a:solidFill>
            <a:srgbClr val="FF0000"/>
          </a:solidFill>
          <a:ln w="12700">
            <a:solidFill>
              <a:schemeClr val="accent1"/>
            </a:solidFill>
            <a:round/>
            <a:headEnd/>
            <a:tailEnd/>
          </a:ln>
          <a:effectLst/>
        </p:spPr>
        <p:txBody>
          <a:bodyPr wrap="none" lIns="73486" tIns="36743" rIns="73486" bIns="36743" anchor="ctr"/>
          <a:lstStyle/>
          <a:p>
            <a:pPr algn="ctr" defTabSz="725488" eaLnBrk="0" hangingPunct="0"/>
            <a:r>
              <a:rPr lang="en-US" sz="1200" b="1" dirty="0">
                <a:solidFill>
                  <a:schemeClr val="bg1"/>
                </a:solidFill>
              </a:rPr>
              <a:t>Maturity Levels</a:t>
            </a:r>
            <a:endParaRPr lang="en-US" sz="1400" b="1" dirty="0">
              <a:solidFill>
                <a:schemeClr val="bg1"/>
              </a:solidFill>
            </a:endParaRPr>
          </a:p>
        </p:txBody>
      </p:sp>
      <p:sp>
        <p:nvSpPr>
          <p:cNvPr id="250885" name="Oval 5"/>
          <p:cNvSpPr>
            <a:spLocks noChangeArrowheads="1"/>
          </p:cNvSpPr>
          <p:nvPr/>
        </p:nvSpPr>
        <p:spPr bwMode="auto">
          <a:xfrm>
            <a:off x="4819650" y="4202113"/>
            <a:ext cx="874713" cy="803275"/>
          </a:xfrm>
          <a:prstGeom prst="ellipse">
            <a:avLst/>
          </a:prstGeom>
          <a:solidFill>
            <a:srgbClr val="FF0000"/>
          </a:solidFill>
          <a:ln w="12700">
            <a:solidFill>
              <a:schemeClr val="accent1"/>
            </a:solidFill>
            <a:round/>
            <a:headEnd/>
            <a:tailEnd/>
          </a:ln>
          <a:effectLst/>
        </p:spPr>
        <p:txBody>
          <a:bodyPr wrap="none" lIns="73486" tIns="36743" rIns="73486" bIns="36743" anchor="ctr"/>
          <a:lstStyle/>
          <a:p>
            <a:pPr algn="ctr" defTabSz="725488" eaLnBrk="0" hangingPunct="0"/>
            <a:r>
              <a:rPr lang="en-US" sz="1200" b="1" dirty="0">
                <a:solidFill>
                  <a:schemeClr val="bg1"/>
                </a:solidFill>
              </a:rPr>
              <a:t>Generic</a:t>
            </a:r>
            <a:br>
              <a:rPr lang="en-US" sz="1200" b="1" dirty="0">
                <a:solidFill>
                  <a:schemeClr val="bg1"/>
                </a:solidFill>
              </a:rPr>
            </a:br>
            <a:r>
              <a:rPr lang="en-US" sz="1200" b="1" dirty="0">
                <a:solidFill>
                  <a:schemeClr val="bg1"/>
                </a:solidFill>
              </a:rPr>
              <a:t>Practices</a:t>
            </a:r>
          </a:p>
        </p:txBody>
      </p:sp>
      <p:sp>
        <p:nvSpPr>
          <p:cNvPr id="250886" name="Oval 6"/>
          <p:cNvSpPr>
            <a:spLocks noChangeArrowheads="1"/>
          </p:cNvSpPr>
          <p:nvPr/>
        </p:nvSpPr>
        <p:spPr bwMode="auto">
          <a:xfrm>
            <a:off x="4681538" y="2449513"/>
            <a:ext cx="1201737" cy="430212"/>
          </a:xfrm>
          <a:prstGeom prst="ellipse">
            <a:avLst/>
          </a:prstGeom>
          <a:solidFill>
            <a:srgbClr val="FF0000"/>
          </a:solidFill>
          <a:ln w="12700">
            <a:solidFill>
              <a:schemeClr val="accent1"/>
            </a:solidFill>
            <a:round/>
            <a:headEnd/>
            <a:tailEnd/>
          </a:ln>
          <a:effectLst/>
        </p:spPr>
        <p:txBody>
          <a:bodyPr wrap="none" lIns="73486" tIns="36743" rIns="73486" bIns="36743" anchor="ctr"/>
          <a:lstStyle/>
          <a:p>
            <a:pPr algn="ctr" defTabSz="725488" eaLnBrk="0" hangingPunct="0"/>
            <a:r>
              <a:rPr lang="en-US" sz="1200" b="1" dirty="0">
                <a:solidFill>
                  <a:schemeClr val="bg1"/>
                </a:solidFill>
              </a:rPr>
              <a:t>Generic</a:t>
            </a:r>
            <a:br>
              <a:rPr lang="en-US" sz="1200" b="1" dirty="0">
                <a:solidFill>
                  <a:schemeClr val="bg1"/>
                </a:solidFill>
              </a:rPr>
            </a:br>
            <a:r>
              <a:rPr lang="en-US" sz="1200" b="1" dirty="0">
                <a:solidFill>
                  <a:schemeClr val="bg1"/>
                </a:solidFill>
              </a:rPr>
              <a:t>Goals</a:t>
            </a:r>
          </a:p>
        </p:txBody>
      </p:sp>
      <p:sp>
        <p:nvSpPr>
          <p:cNvPr id="250887" name="Line 7"/>
          <p:cNvSpPr>
            <a:spLocks noChangeShapeType="1"/>
          </p:cNvSpPr>
          <p:nvPr/>
        </p:nvSpPr>
        <p:spPr bwMode="auto">
          <a:xfrm flipH="1">
            <a:off x="2994025" y="1519238"/>
            <a:ext cx="847725" cy="287337"/>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888" name="AutoShape 8"/>
          <p:cNvSpPr>
            <a:spLocks noChangeArrowheads="1"/>
          </p:cNvSpPr>
          <p:nvPr/>
        </p:nvSpPr>
        <p:spPr bwMode="auto">
          <a:xfrm>
            <a:off x="3635375" y="1890713"/>
            <a:ext cx="1668463" cy="277812"/>
          </a:xfrm>
          <a:prstGeom prst="roundRect">
            <a:avLst>
              <a:gd name="adj" fmla="val 12477"/>
            </a:avLst>
          </a:prstGeom>
          <a:solidFill>
            <a:srgbClr val="FF0000"/>
          </a:solidFill>
          <a:ln w="12700">
            <a:solidFill>
              <a:schemeClr val="accent1"/>
            </a:solidFill>
            <a:round/>
            <a:headEnd/>
            <a:tailEnd/>
          </a:ln>
          <a:effectLst/>
        </p:spPr>
        <p:txBody>
          <a:bodyPr wrap="none" lIns="73486" tIns="36743" rIns="73486" bIns="36743" anchor="ctr"/>
          <a:lstStyle/>
          <a:p>
            <a:pPr algn="ctr" defTabSz="725488" eaLnBrk="0" hangingPunct="0"/>
            <a:r>
              <a:rPr lang="en-US" sz="1200" b="1" dirty="0">
                <a:solidFill>
                  <a:schemeClr val="bg1"/>
                </a:solidFill>
              </a:rPr>
              <a:t>Process Area 2</a:t>
            </a:r>
          </a:p>
        </p:txBody>
      </p:sp>
      <p:sp>
        <p:nvSpPr>
          <p:cNvPr id="250889" name="Line 9"/>
          <p:cNvSpPr>
            <a:spLocks noChangeShapeType="1"/>
          </p:cNvSpPr>
          <p:nvPr/>
        </p:nvSpPr>
        <p:spPr bwMode="auto">
          <a:xfrm>
            <a:off x="3636963" y="3165475"/>
            <a:ext cx="3532187" cy="0"/>
          </a:xfrm>
          <a:prstGeom prst="line">
            <a:avLst/>
          </a:prstGeom>
          <a:noFill/>
          <a:ln w="12700">
            <a:solidFill>
              <a:schemeClr val="bg1"/>
            </a:solidFill>
            <a:round/>
            <a:headEnd/>
            <a:tailEnd/>
          </a:ln>
          <a:effectLst/>
        </p:spPr>
        <p:txBody>
          <a:bodyPr wrap="none" anchor="ctr"/>
          <a:lstStyle/>
          <a:p>
            <a:endParaRPr lang="en-US" dirty="0"/>
          </a:p>
        </p:txBody>
      </p:sp>
      <p:sp>
        <p:nvSpPr>
          <p:cNvPr id="250890" name="Line 10"/>
          <p:cNvSpPr>
            <a:spLocks noChangeShapeType="1"/>
          </p:cNvSpPr>
          <p:nvPr/>
        </p:nvSpPr>
        <p:spPr bwMode="auto">
          <a:xfrm>
            <a:off x="3627438" y="3168650"/>
            <a:ext cx="0" cy="163513"/>
          </a:xfrm>
          <a:prstGeom prst="line">
            <a:avLst/>
          </a:prstGeom>
          <a:noFill/>
          <a:ln w="12700">
            <a:solidFill>
              <a:schemeClr val="bg1"/>
            </a:solidFill>
            <a:round/>
            <a:headEnd/>
            <a:tailEnd/>
          </a:ln>
          <a:effectLst/>
        </p:spPr>
        <p:txBody>
          <a:bodyPr wrap="none" anchor="ctr"/>
          <a:lstStyle/>
          <a:p>
            <a:endParaRPr lang="en-US" dirty="0"/>
          </a:p>
        </p:txBody>
      </p:sp>
      <p:sp>
        <p:nvSpPr>
          <p:cNvPr id="250891" name="Line 11"/>
          <p:cNvSpPr>
            <a:spLocks noChangeShapeType="1"/>
          </p:cNvSpPr>
          <p:nvPr/>
        </p:nvSpPr>
        <p:spPr bwMode="auto">
          <a:xfrm>
            <a:off x="7162800" y="3170238"/>
            <a:ext cx="0" cy="165100"/>
          </a:xfrm>
          <a:prstGeom prst="line">
            <a:avLst/>
          </a:prstGeom>
          <a:noFill/>
          <a:ln w="12700">
            <a:solidFill>
              <a:schemeClr val="bg1"/>
            </a:solidFill>
            <a:round/>
            <a:headEnd/>
            <a:tailEnd/>
          </a:ln>
          <a:effectLst/>
        </p:spPr>
        <p:txBody>
          <a:bodyPr wrap="none" anchor="ctr"/>
          <a:lstStyle/>
          <a:p>
            <a:endParaRPr lang="en-US" dirty="0"/>
          </a:p>
        </p:txBody>
      </p:sp>
      <p:sp>
        <p:nvSpPr>
          <p:cNvPr id="250892" name="AutoShape 12"/>
          <p:cNvSpPr>
            <a:spLocks noChangeArrowheads="1"/>
          </p:cNvSpPr>
          <p:nvPr/>
        </p:nvSpPr>
        <p:spPr bwMode="auto">
          <a:xfrm>
            <a:off x="4492625" y="2957513"/>
            <a:ext cx="1957388" cy="165100"/>
          </a:xfrm>
          <a:prstGeom prst="roundRect">
            <a:avLst>
              <a:gd name="adj" fmla="val 12477"/>
            </a:avLst>
          </a:prstGeom>
          <a:noFill/>
          <a:ln w="12700">
            <a:noFill/>
            <a:round/>
            <a:headEnd/>
            <a:tailEnd/>
          </a:ln>
          <a:effectLst/>
        </p:spPr>
        <p:txBody>
          <a:bodyPr wrap="none" lIns="73486" tIns="36743" rIns="73486" bIns="36743" anchor="ctr"/>
          <a:lstStyle/>
          <a:p>
            <a:pPr defTabSz="725488" eaLnBrk="0" hangingPunct="0"/>
            <a:r>
              <a:rPr lang="en-US" sz="1200" b="1" dirty="0">
                <a:solidFill>
                  <a:schemeClr val="bg1"/>
                </a:solidFill>
              </a:rPr>
              <a:t>Common     Features</a:t>
            </a:r>
            <a:endParaRPr lang="en-US" sz="1400" b="1" dirty="0">
              <a:solidFill>
                <a:schemeClr val="bg1"/>
              </a:solidFill>
            </a:endParaRPr>
          </a:p>
        </p:txBody>
      </p:sp>
      <p:sp>
        <p:nvSpPr>
          <p:cNvPr id="250893" name="Line 13"/>
          <p:cNvSpPr>
            <a:spLocks noChangeShapeType="1"/>
          </p:cNvSpPr>
          <p:nvPr/>
        </p:nvSpPr>
        <p:spPr bwMode="auto">
          <a:xfrm>
            <a:off x="5872163" y="3170238"/>
            <a:ext cx="0" cy="161925"/>
          </a:xfrm>
          <a:prstGeom prst="line">
            <a:avLst/>
          </a:prstGeom>
          <a:noFill/>
          <a:ln w="12700">
            <a:solidFill>
              <a:schemeClr val="bg1"/>
            </a:solidFill>
            <a:round/>
            <a:headEnd/>
            <a:tailEnd/>
          </a:ln>
          <a:effectLst/>
        </p:spPr>
        <p:txBody>
          <a:bodyPr wrap="none" anchor="ctr"/>
          <a:lstStyle/>
          <a:p>
            <a:endParaRPr lang="en-US" dirty="0"/>
          </a:p>
        </p:txBody>
      </p:sp>
      <p:sp>
        <p:nvSpPr>
          <p:cNvPr id="250894" name="AutoShape 14"/>
          <p:cNvSpPr>
            <a:spLocks noChangeArrowheads="1"/>
          </p:cNvSpPr>
          <p:nvPr/>
        </p:nvSpPr>
        <p:spPr bwMode="auto">
          <a:xfrm>
            <a:off x="1704975" y="1890713"/>
            <a:ext cx="1668463" cy="277812"/>
          </a:xfrm>
          <a:prstGeom prst="roundRect">
            <a:avLst>
              <a:gd name="adj" fmla="val 12477"/>
            </a:avLst>
          </a:prstGeom>
          <a:solidFill>
            <a:srgbClr val="FF0000"/>
          </a:solidFill>
          <a:ln w="12700">
            <a:solidFill>
              <a:schemeClr val="accent1"/>
            </a:solidFill>
            <a:round/>
            <a:headEnd/>
            <a:tailEnd/>
          </a:ln>
          <a:effectLst/>
        </p:spPr>
        <p:txBody>
          <a:bodyPr wrap="none" lIns="73486" tIns="36743" rIns="73486" bIns="36743" anchor="ctr"/>
          <a:lstStyle/>
          <a:p>
            <a:pPr algn="ctr" defTabSz="725488" eaLnBrk="0" hangingPunct="0"/>
            <a:r>
              <a:rPr lang="en-US" sz="1200" b="1" dirty="0">
                <a:solidFill>
                  <a:schemeClr val="bg1"/>
                </a:solidFill>
              </a:rPr>
              <a:t>Process Area 1</a:t>
            </a:r>
          </a:p>
        </p:txBody>
      </p:sp>
      <p:sp>
        <p:nvSpPr>
          <p:cNvPr id="250895" name="AutoShape 15"/>
          <p:cNvSpPr>
            <a:spLocks noChangeArrowheads="1"/>
          </p:cNvSpPr>
          <p:nvPr/>
        </p:nvSpPr>
        <p:spPr bwMode="auto">
          <a:xfrm>
            <a:off x="5543550" y="1890713"/>
            <a:ext cx="1668463" cy="277812"/>
          </a:xfrm>
          <a:prstGeom prst="roundRect">
            <a:avLst>
              <a:gd name="adj" fmla="val 12477"/>
            </a:avLst>
          </a:prstGeom>
          <a:solidFill>
            <a:srgbClr val="FF0000"/>
          </a:solidFill>
          <a:ln w="12700">
            <a:solidFill>
              <a:schemeClr val="accent1"/>
            </a:solidFill>
            <a:round/>
            <a:headEnd/>
            <a:tailEnd/>
          </a:ln>
          <a:effectLst/>
        </p:spPr>
        <p:txBody>
          <a:bodyPr wrap="none" lIns="73486" tIns="36743" rIns="73486" bIns="36743" anchor="ctr"/>
          <a:lstStyle/>
          <a:p>
            <a:pPr algn="ctr" defTabSz="725488" eaLnBrk="0" hangingPunct="0"/>
            <a:r>
              <a:rPr lang="en-US" sz="1200" b="1" dirty="0">
                <a:solidFill>
                  <a:schemeClr val="bg1"/>
                </a:solidFill>
              </a:rPr>
              <a:t>Process Area n</a:t>
            </a:r>
          </a:p>
        </p:txBody>
      </p:sp>
      <p:sp>
        <p:nvSpPr>
          <p:cNvPr id="250896" name="Line 16"/>
          <p:cNvSpPr>
            <a:spLocks noChangeShapeType="1"/>
          </p:cNvSpPr>
          <p:nvPr/>
        </p:nvSpPr>
        <p:spPr bwMode="auto">
          <a:xfrm>
            <a:off x="5100638" y="1531938"/>
            <a:ext cx="827087" cy="274637"/>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897" name="Line 17"/>
          <p:cNvSpPr>
            <a:spLocks noChangeShapeType="1"/>
          </p:cNvSpPr>
          <p:nvPr/>
        </p:nvSpPr>
        <p:spPr bwMode="auto">
          <a:xfrm>
            <a:off x="4468813" y="2178050"/>
            <a:ext cx="339725" cy="319088"/>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898" name="AutoShape 18"/>
          <p:cNvSpPr>
            <a:spLocks noChangeArrowheads="1"/>
          </p:cNvSpPr>
          <p:nvPr/>
        </p:nvSpPr>
        <p:spPr bwMode="auto">
          <a:xfrm>
            <a:off x="6618288" y="3340100"/>
            <a:ext cx="1212850" cy="444500"/>
          </a:xfrm>
          <a:prstGeom prst="roundRect">
            <a:avLst>
              <a:gd name="adj" fmla="val 12477"/>
            </a:avLst>
          </a:prstGeom>
          <a:solidFill>
            <a:srgbClr val="FFAFAF"/>
          </a:solidFill>
          <a:ln w="12700">
            <a:solidFill>
              <a:schemeClr val="accent1"/>
            </a:solidFill>
            <a:round/>
            <a:headEnd/>
            <a:tailEnd/>
          </a:ln>
          <a:effectLst/>
        </p:spPr>
        <p:txBody>
          <a:bodyPr wrap="none" lIns="73486" tIns="36743" rIns="73486" bIns="36743" anchor="ctr"/>
          <a:lstStyle/>
          <a:p>
            <a:pPr algn="ctr" defTabSz="725488" eaLnBrk="0" hangingPunct="0"/>
            <a:r>
              <a:rPr lang="en-US" sz="1200" dirty="0"/>
              <a:t>Verifying</a:t>
            </a:r>
            <a:br>
              <a:rPr lang="en-US" sz="1200" dirty="0"/>
            </a:br>
            <a:r>
              <a:rPr lang="en-US" sz="1200" dirty="0"/>
              <a:t>Implementation</a:t>
            </a:r>
          </a:p>
        </p:txBody>
      </p:sp>
      <p:sp>
        <p:nvSpPr>
          <p:cNvPr id="250899" name="Line 19"/>
          <p:cNvSpPr>
            <a:spLocks noChangeShapeType="1"/>
          </p:cNvSpPr>
          <p:nvPr/>
        </p:nvSpPr>
        <p:spPr bwMode="auto">
          <a:xfrm>
            <a:off x="4686300" y="3783013"/>
            <a:ext cx="325438" cy="466725"/>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00" name="Line 20"/>
          <p:cNvSpPr>
            <a:spLocks noChangeShapeType="1"/>
          </p:cNvSpPr>
          <p:nvPr/>
        </p:nvSpPr>
        <p:spPr bwMode="auto">
          <a:xfrm>
            <a:off x="3644900" y="3795713"/>
            <a:ext cx="1163638" cy="690562"/>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01" name="Line 21"/>
          <p:cNvSpPr>
            <a:spLocks noChangeShapeType="1"/>
          </p:cNvSpPr>
          <p:nvPr/>
        </p:nvSpPr>
        <p:spPr bwMode="auto">
          <a:xfrm flipH="1">
            <a:off x="5526088" y="3795713"/>
            <a:ext cx="366712" cy="487362"/>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02" name="Line 22"/>
          <p:cNvSpPr>
            <a:spLocks noChangeShapeType="1"/>
          </p:cNvSpPr>
          <p:nvPr/>
        </p:nvSpPr>
        <p:spPr bwMode="auto">
          <a:xfrm flipH="1">
            <a:off x="5705475" y="3795713"/>
            <a:ext cx="1471613" cy="733425"/>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03" name="Line 23"/>
          <p:cNvSpPr>
            <a:spLocks noChangeShapeType="1"/>
          </p:cNvSpPr>
          <p:nvPr/>
        </p:nvSpPr>
        <p:spPr bwMode="auto">
          <a:xfrm>
            <a:off x="4681538" y="3168650"/>
            <a:ext cx="0" cy="163513"/>
          </a:xfrm>
          <a:prstGeom prst="line">
            <a:avLst/>
          </a:prstGeom>
          <a:noFill/>
          <a:ln w="12700">
            <a:solidFill>
              <a:schemeClr val="bg1"/>
            </a:solidFill>
            <a:round/>
            <a:headEnd/>
            <a:tailEnd/>
          </a:ln>
          <a:effectLst/>
        </p:spPr>
        <p:txBody>
          <a:bodyPr wrap="none" anchor="ctr"/>
          <a:lstStyle/>
          <a:p>
            <a:endParaRPr lang="en-US" dirty="0"/>
          </a:p>
        </p:txBody>
      </p:sp>
      <p:sp>
        <p:nvSpPr>
          <p:cNvPr id="250904" name="Oval 24"/>
          <p:cNvSpPr>
            <a:spLocks noChangeArrowheads="1"/>
          </p:cNvSpPr>
          <p:nvPr/>
        </p:nvSpPr>
        <p:spPr bwMode="auto">
          <a:xfrm>
            <a:off x="3016250" y="2449513"/>
            <a:ext cx="1201738" cy="430212"/>
          </a:xfrm>
          <a:prstGeom prst="ellipse">
            <a:avLst/>
          </a:prstGeom>
          <a:solidFill>
            <a:srgbClr val="FF0000"/>
          </a:solidFill>
          <a:ln w="12700">
            <a:solidFill>
              <a:schemeClr val="accent1"/>
            </a:solidFill>
            <a:round/>
            <a:headEnd/>
            <a:tailEnd/>
          </a:ln>
          <a:effectLst/>
        </p:spPr>
        <p:txBody>
          <a:bodyPr wrap="none" lIns="73486" tIns="36743" rIns="73486" bIns="36743" anchor="ctr"/>
          <a:lstStyle/>
          <a:p>
            <a:pPr algn="ctr" defTabSz="725488" eaLnBrk="0" hangingPunct="0"/>
            <a:r>
              <a:rPr lang="en-US" sz="1200" b="1" dirty="0">
                <a:solidFill>
                  <a:schemeClr val="bg1"/>
                </a:solidFill>
              </a:rPr>
              <a:t>Specific</a:t>
            </a:r>
            <a:br>
              <a:rPr lang="en-US" sz="1200" b="1" dirty="0">
                <a:solidFill>
                  <a:schemeClr val="bg1"/>
                </a:solidFill>
              </a:rPr>
            </a:br>
            <a:r>
              <a:rPr lang="en-US" sz="1200" b="1" dirty="0">
                <a:solidFill>
                  <a:schemeClr val="bg1"/>
                </a:solidFill>
              </a:rPr>
              <a:t>Goals</a:t>
            </a:r>
          </a:p>
        </p:txBody>
      </p:sp>
      <p:sp>
        <p:nvSpPr>
          <p:cNvPr id="250905" name="Line 25"/>
          <p:cNvSpPr>
            <a:spLocks noChangeShapeType="1"/>
          </p:cNvSpPr>
          <p:nvPr/>
        </p:nvSpPr>
        <p:spPr bwMode="auto">
          <a:xfrm flipH="1">
            <a:off x="4105275" y="2155825"/>
            <a:ext cx="352425" cy="357188"/>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06" name="Line 26"/>
          <p:cNvSpPr>
            <a:spLocks noChangeShapeType="1"/>
          </p:cNvSpPr>
          <p:nvPr/>
        </p:nvSpPr>
        <p:spPr bwMode="auto">
          <a:xfrm flipH="1">
            <a:off x="1984375" y="2862263"/>
            <a:ext cx="1314450" cy="1354137"/>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07" name="Line 27"/>
          <p:cNvSpPr>
            <a:spLocks noChangeShapeType="1"/>
          </p:cNvSpPr>
          <p:nvPr/>
        </p:nvSpPr>
        <p:spPr bwMode="auto">
          <a:xfrm flipH="1">
            <a:off x="2108200" y="2862263"/>
            <a:ext cx="1190625" cy="1439862"/>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08" name="Line 28"/>
          <p:cNvSpPr>
            <a:spLocks noChangeShapeType="1"/>
          </p:cNvSpPr>
          <p:nvPr/>
        </p:nvSpPr>
        <p:spPr bwMode="auto">
          <a:xfrm flipH="1">
            <a:off x="1803400" y="2862263"/>
            <a:ext cx="1485900" cy="1325562"/>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09" name="Oval 29"/>
          <p:cNvSpPr>
            <a:spLocks noChangeArrowheads="1"/>
          </p:cNvSpPr>
          <p:nvPr/>
        </p:nvSpPr>
        <p:spPr bwMode="auto">
          <a:xfrm>
            <a:off x="1371600" y="4202113"/>
            <a:ext cx="874713" cy="803275"/>
          </a:xfrm>
          <a:prstGeom prst="ellipse">
            <a:avLst/>
          </a:prstGeom>
          <a:solidFill>
            <a:srgbClr val="FF0000"/>
          </a:solidFill>
          <a:ln w="12700">
            <a:solidFill>
              <a:schemeClr val="accent1"/>
            </a:solidFill>
            <a:round/>
            <a:headEnd/>
            <a:tailEnd/>
          </a:ln>
          <a:effectLst/>
        </p:spPr>
        <p:txBody>
          <a:bodyPr wrap="none" lIns="73486" tIns="36743" rIns="73486" bIns="36743" anchor="ctr"/>
          <a:lstStyle/>
          <a:p>
            <a:pPr algn="ctr" defTabSz="725488" eaLnBrk="0" hangingPunct="0"/>
            <a:r>
              <a:rPr lang="en-US" sz="1200" b="1" dirty="0">
                <a:solidFill>
                  <a:schemeClr val="bg1"/>
                </a:solidFill>
              </a:rPr>
              <a:t>Specific</a:t>
            </a:r>
            <a:br>
              <a:rPr lang="en-US" sz="1200" b="1" dirty="0">
                <a:solidFill>
                  <a:schemeClr val="bg1"/>
                </a:solidFill>
              </a:rPr>
            </a:br>
            <a:r>
              <a:rPr lang="en-US" sz="1200" b="1" dirty="0">
                <a:solidFill>
                  <a:schemeClr val="bg1"/>
                </a:solidFill>
              </a:rPr>
              <a:t>Practices</a:t>
            </a:r>
          </a:p>
        </p:txBody>
      </p:sp>
      <p:sp>
        <p:nvSpPr>
          <p:cNvPr id="250910" name="Line 30"/>
          <p:cNvSpPr>
            <a:spLocks noChangeShapeType="1"/>
          </p:cNvSpPr>
          <p:nvPr/>
        </p:nvSpPr>
        <p:spPr bwMode="auto">
          <a:xfrm>
            <a:off x="5302250" y="2897188"/>
            <a:ext cx="0" cy="263525"/>
          </a:xfrm>
          <a:prstGeom prst="line">
            <a:avLst/>
          </a:prstGeom>
          <a:noFill/>
          <a:ln w="12700">
            <a:solidFill>
              <a:schemeClr val="bg1"/>
            </a:solidFill>
            <a:round/>
            <a:headEnd/>
            <a:tailEnd type="triangle" w="med" len="med"/>
          </a:ln>
          <a:effectLst/>
        </p:spPr>
        <p:txBody>
          <a:bodyPr wrap="none" anchor="ctr"/>
          <a:lstStyle/>
          <a:p>
            <a:endParaRPr lang="en-US" dirty="0"/>
          </a:p>
        </p:txBody>
      </p:sp>
      <p:sp>
        <p:nvSpPr>
          <p:cNvPr id="250911" name="AutoShape 31"/>
          <p:cNvSpPr>
            <a:spLocks noChangeArrowheads="1"/>
          </p:cNvSpPr>
          <p:nvPr/>
        </p:nvSpPr>
        <p:spPr bwMode="auto">
          <a:xfrm>
            <a:off x="4225925" y="3335338"/>
            <a:ext cx="935038" cy="444500"/>
          </a:xfrm>
          <a:prstGeom prst="roundRect">
            <a:avLst>
              <a:gd name="adj" fmla="val 12477"/>
            </a:avLst>
          </a:prstGeom>
          <a:solidFill>
            <a:srgbClr val="FFAFAF"/>
          </a:solidFill>
          <a:ln w="12700">
            <a:solidFill>
              <a:schemeClr val="accent1"/>
            </a:solidFill>
            <a:round/>
            <a:headEnd/>
            <a:tailEnd/>
          </a:ln>
          <a:effectLst/>
        </p:spPr>
        <p:txBody>
          <a:bodyPr wrap="none" lIns="73486" tIns="36743" rIns="73486" bIns="36743" anchor="ctr"/>
          <a:lstStyle/>
          <a:p>
            <a:pPr algn="ctr" defTabSz="725488" eaLnBrk="0" hangingPunct="0"/>
            <a:r>
              <a:rPr lang="en-US" sz="1200" dirty="0"/>
              <a:t>Ability</a:t>
            </a:r>
          </a:p>
          <a:p>
            <a:pPr algn="ctr" defTabSz="725488" eaLnBrk="0" hangingPunct="0"/>
            <a:r>
              <a:rPr lang="en-US" sz="1200" dirty="0"/>
              <a:t>to Perform</a:t>
            </a:r>
          </a:p>
        </p:txBody>
      </p:sp>
      <p:sp>
        <p:nvSpPr>
          <p:cNvPr id="250912" name="AutoShape 32"/>
          <p:cNvSpPr>
            <a:spLocks noChangeArrowheads="1"/>
          </p:cNvSpPr>
          <p:nvPr/>
        </p:nvSpPr>
        <p:spPr bwMode="auto">
          <a:xfrm>
            <a:off x="5268913" y="3336925"/>
            <a:ext cx="1241425" cy="455613"/>
          </a:xfrm>
          <a:prstGeom prst="roundRect">
            <a:avLst>
              <a:gd name="adj" fmla="val 12477"/>
            </a:avLst>
          </a:prstGeom>
          <a:solidFill>
            <a:srgbClr val="FFAFAF"/>
          </a:solidFill>
          <a:ln w="12700">
            <a:solidFill>
              <a:schemeClr val="accent1"/>
            </a:solidFill>
            <a:round/>
            <a:headEnd/>
            <a:tailEnd/>
          </a:ln>
          <a:effectLst/>
        </p:spPr>
        <p:txBody>
          <a:bodyPr wrap="none" lIns="73486" tIns="36743" rIns="73486" bIns="36743" anchor="ctr"/>
          <a:lstStyle/>
          <a:p>
            <a:pPr algn="ctr" defTabSz="725488" eaLnBrk="0" hangingPunct="0"/>
            <a:r>
              <a:rPr lang="en-US" sz="1200" dirty="0"/>
              <a:t>Directing</a:t>
            </a:r>
          </a:p>
          <a:p>
            <a:pPr algn="ctr" defTabSz="725488" eaLnBrk="0" hangingPunct="0"/>
            <a:r>
              <a:rPr lang="en-US" sz="1200" dirty="0"/>
              <a:t>Implementation</a:t>
            </a:r>
          </a:p>
        </p:txBody>
      </p:sp>
      <p:sp>
        <p:nvSpPr>
          <p:cNvPr id="250913" name="AutoShape 33"/>
          <p:cNvSpPr>
            <a:spLocks noChangeArrowheads="1"/>
          </p:cNvSpPr>
          <p:nvPr/>
        </p:nvSpPr>
        <p:spPr bwMode="auto">
          <a:xfrm>
            <a:off x="1735138" y="2301875"/>
            <a:ext cx="1371600" cy="609600"/>
          </a:xfrm>
          <a:prstGeom prst="rightArrow">
            <a:avLst>
              <a:gd name="adj1" fmla="val 50000"/>
              <a:gd name="adj2" fmla="val 56250"/>
            </a:avLst>
          </a:prstGeom>
          <a:solidFill>
            <a:srgbClr val="FFFF66"/>
          </a:solidFill>
          <a:ln w="12700">
            <a:solidFill>
              <a:schemeClr val="tx1"/>
            </a:solidFill>
            <a:miter lim="800000"/>
            <a:headEnd/>
            <a:tailEnd/>
          </a:ln>
          <a:effectLst/>
        </p:spPr>
        <p:txBody>
          <a:bodyPr wrap="none" anchor="ctr"/>
          <a:lstStyle/>
          <a:p>
            <a:pPr algn="ctr" eaLnBrk="0" hangingPunct="0"/>
            <a:r>
              <a:rPr lang="en-US" sz="2000" dirty="0"/>
              <a:t>Required</a:t>
            </a:r>
          </a:p>
        </p:txBody>
      </p:sp>
      <p:sp>
        <p:nvSpPr>
          <p:cNvPr id="250914" name="AutoShape 34"/>
          <p:cNvSpPr>
            <a:spLocks noChangeArrowheads="1"/>
          </p:cNvSpPr>
          <p:nvPr/>
        </p:nvSpPr>
        <p:spPr bwMode="auto">
          <a:xfrm flipH="1">
            <a:off x="5849938" y="2301875"/>
            <a:ext cx="1371600" cy="609600"/>
          </a:xfrm>
          <a:prstGeom prst="rightArrow">
            <a:avLst>
              <a:gd name="adj1" fmla="val 50000"/>
              <a:gd name="adj2" fmla="val 56250"/>
            </a:avLst>
          </a:prstGeom>
          <a:solidFill>
            <a:srgbClr val="FFFF66"/>
          </a:solidFill>
          <a:ln w="12700">
            <a:solidFill>
              <a:schemeClr val="tx1"/>
            </a:solidFill>
            <a:miter lim="800000"/>
            <a:headEnd/>
            <a:tailEnd/>
          </a:ln>
          <a:effectLst/>
        </p:spPr>
        <p:txBody>
          <a:bodyPr wrap="none" anchor="ctr"/>
          <a:lstStyle/>
          <a:p>
            <a:pPr algn="ctr" eaLnBrk="0" hangingPunct="0"/>
            <a:r>
              <a:rPr lang="en-US" sz="2000" dirty="0"/>
              <a:t>Required</a:t>
            </a:r>
          </a:p>
        </p:txBody>
      </p:sp>
      <p:sp>
        <p:nvSpPr>
          <p:cNvPr id="250915" name="AutoShape 35"/>
          <p:cNvSpPr>
            <a:spLocks noChangeArrowheads="1"/>
          </p:cNvSpPr>
          <p:nvPr/>
        </p:nvSpPr>
        <p:spPr bwMode="auto">
          <a:xfrm>
            <a:off x="3657600" y="4267200"/>
            <a:ext cx="1219200" cy="609600"/>
          </a:xfrm>
          <a:prstGeom prst="rightArrow">
            <a:avLst>
              <a:gd name="adj1" fmla="val 50000"/>
              <a:gd name="adj2" fmla="val 50000"/>
            </a:avLst>
          </a:prstGeom>
          <a:solidFill>
            <a:srgbClr val="FFFF66"/>
          </a:solidFill>
          <a:ln w="12700">
            <a:solidFill>
              <a:schemeClr val="tx1"/>
            </a:solidFill>
            <a:miter lim="800000"/>
            <a:headEnd/>
            <a:tailEnd/>
          </a:ln>
          <a:effectLst/>
        </p:spPr>
        <p:txBody>
          <a:bodyPr wrap="none" anchor="ctr"/>
          <a:lstStyle/>
          <a:p>
            <a:pPr algn="ctr" eaLnBrk="0" hangingPunct="0"/>
            <a:r>
              <a:rPr lang="en-US" sz="2000" dirty="0"/>
              <a:t>Expected</a:t>
            </a:r>
          </a:p>
        </p:txBody>
      </p:sp>
      <p:sp>
        <p:nvSpPr>
          <p:cNvPr id="250916" name="AutoShape 36"/>
          <p:cNvSpPr>
            <a:spLocks noChangeArrowheads="1"/>
          </p:cNvSpPr>
          <p:nvPr/>
        </p:nvSpPr>
        <p:spPr bwMode="auto">
          <a:xfrm flipH="1">
            <a:off x="2197100" y="4283075"/>
            <a:ext cx="1231900" cy="609600"/>
          </a:xfrm>
          <a:prstGeom prst="rightArrow">
            <a:avLst>
              <a:gd name="adj1" fmla="val 50000"/>
              <a:gd name="adj2" fmla="val 50521"/>
            </a:avLst>
          </a:prstGeom>
          <a:solidFill>
            <a:srgbClr val="FFFF66"/>
          </a:solidFill>
          <a:ln w="12700">
            <a:solidFill>
              <a:schemeClr val="tx1"/>
            </a:solidFill>
            <a:miter lim="800000"/>
            <a:headEnd/>
            <a:tailEnd/>
          </a:ln>
          <a:effectLst/>
        </p:spPr>
        <p:txBody>
          <a:bodyPr wrap="none" anchor="ctr"/>
          <a:lstStyle/>
          <a:p>
            <a:pPr algn="ctr" eaLnBrk="0" hangingPunct="0"/>
            <a:r>
              <a:rPr lang="en-US" sz="2000" dirty="0"/>
              <a:t>Expected</a:t>
            </a:r>
          </a:p>
        </p:txBody>
      </p:sp>
      <p:sp>
        <p:nvSpPr>
          <p:cNvPr id="250917" name="Text Box 37"/>
          <p:cNvSpPr txBox="1">
            <a:spLocks noChangeArrowheads="1"/>
          </p:cNvSpPr>
          <p:nvPr/>
        </p:nvSpPr>
        <p:spPr bwMode="auto">
          <a:xfrm>
            <a:off x="914400" y="5181600"/>
            <a:ext cx="3276600" cy="1168400"/>
          </a:xfrm>
          <a:prstGeom prst="rect">
            <a:avLst/>
          </a:prstGeom>
          <a:solidFill>
            <a:srgbClr val="FFAFAF"/>
          </a:solidFill>
          <a:ln w="12700">
            <a:solidFill>
              <a:schemeClr val="tx1"/>
            </a:solidFill>
            <a:miter lim="800000"/>
            <a:headEnd/>
            <a:tailEnd/>
          </a:ln>
          <a:effectLst/>
        </p:spPr>
        <p:txBody>
          <a:bodyPr>
            <a:spAutoFit/>
          </a:bodyPr>
          <a:lstStyle/>
          <a:p>
            <a:pPr algn="ctr" eaLnBrk="0" hangingPunct="0"/>
            <a:r>
              <a:rPr lang="en-US" sz="1400" dirty="0">
                <a:cs typeface="Arial" charset="0"/>
              </a:rPr>
              <a:t>Subpractices, typical work products, discipline amplifications, generic practice elaborations, goal and practice titles, goal and practice notes, and references </a:t>
            </a:r>
          </a:p>
        </p:txBody>
      </p:sp>
      <p:sp>
        <p:nvSpPr>
          <p:cNvPr id="250918" name="AutoShape 38"/>
          <p:cNvSpPr>
            <a:spLocks noChangeArrowheads="1"/>
          </p:cNvSpPr>
          <p:nvPr/>
        </p:nvSpPr>
        <p:spPr bwMode="auto">
          <a:xfrm>
            <a:off x="3100388" y="3340100"/>
            <a:ext cx="1023937" cy="444500"/>
          </a:xfrm>
          <a:prstGeom prst="roundRect">
            <a:avLst>
              <a:gd name="adj" fmla="val 12477"/>
            </a:avLst>
          </a:prstGeom>
          <a:solidFill>
            <a:srgbClr val="FFAFAF"/>
          </a:solidFill>
          <a:ln w="12700">
            <a:solidFill>
              <a:schemeClr val="accent1"/>
            </a:solidFill>
            <a:round/>
            <a:headEnd/>
            <a:tailEnd/>
          </a:ln>
          <a:effectLst/>
        </p:spPr>
        <p:txBody>
          <a:bodyPr wrap="none" lIns="73486" tIns="36743" rIns="73486" bIns="36743" anchor="ctr"/>
          <a:lstStyle/>
          <a:p>
            <a:pPr algn="ctr" defTabSz="725488" eaLnBrk="0" hangingPunct="0"/>
            <a:r>
              <a:rPr lang="en-US" sz="1200" dirty="0">
                <a:cs typeface="Arial" charset="0"/>
              </a:rPr>
              <a:t>Commitment</a:t>
            </a:r>
          </a:p>
          <a:p>
            <a:pPr algn="ctr" defTabSz="725488" eaLnBrk="0" hangingPunct="0"/>
            <a:r>
              <a:rPr lang="en-US" sz="1200" dirty="0"/>
              <a:t>to Perform</a:t>
            </a:r>
          </a:p>
        </p:txBody>
      </p:sp>
      <p:sp>
        <p:nvSpPr>
          <p:cNvPr id="250919" name="Text Box 39"/>
          <p:cNvSpPr txBox="1">
            <a:spLocks noChangeArrowheads="1"/>
          </p:cNvSpPr>
          <p:nvPr/>
        </p:nvSpPr>
        <p:spPr bwMode="auto">
          <a:xfrm>
            <a:off x="4953000" y="5181600"/>
            <a:ext cx="3276600" cy="1168400"/>
          </a:xfrm>
          <a:prstGeom prst="rect">
            <a:avLst/>
          </a:prstGeom>
          <a:solidFill>
            <a:srgbClr val="FFAFAF"/>
          </a:solidFill>
          <a:ln w="12700">
            <a:solidFill>
              <a:schemeClr val="tx1"/>
            </a:solidFill>
            <a:miter lim="800000"/>
            <a:headEnd/>
            <a:tailEnd/>
          </a:ln>
          <a:effectLst/>
        </p:spPr>
        <p:txBody>
          <a:bodyPr>
            <a:spAutoFit/>
          </a:bodyPr>
          <a:lstStyle/>
          <a:p>
            <a:pPr algn="ctr" eaLnBrk="0" hangingPunct="0"/>
            <a:r>
              <a:rPr lang="en-US" sz="1400" dirty="0">
                <a:cs typeface="Arial" charset="0"/>
              </a:rPr>
              <a:t>Subpractices, typical work products, discipline amplifications, generic practice elaborations, goal and practice titles, goal and practice notes, and references </a:t>
            </a:r>
          </a:p>
        </p:txBody>
      </p:sp>
      <p:sp>
        <p:nvSpPr>
          <p:cNvPr id="250920" name="Line 40"/>
          <p:cNvSpPr>
            <a:spLocks noChangeShapeType="1"/>
          </p:cNvSpPr>
          <p:nvPr/>
        </p:nvSpPr>
        <p:spPr bwMode="auto">
          <a:xfrm>
            <a:off x="1828800" y="5029200"/>
            <a:ext cx="152400" cy="152400"/>
          </a:xfrm>
          <a:prstGeom prst="line">
            <a:avLst/>
          </a:prstGeom>
          <a:noFill/>
          <a:ln w="12700">
            <a:solidFill>
              <a:schemeClr val="bg1"/>
            </a:solidFill>
            <a:round/>
            <a:headEnd/>
            <a:tailEnd type="triangle" w="med" len="med"/>
          </a:ln>
          <a:effectLst/>
        </p:spPr>
        <p:txBody>
          <a:bodyPr/>
          <a:lstStyle/>
          <a:p>
            <a:endParaRPr lang="en-US" dirty="0"/>
          </a:p>
        </p:txBody>
      </p:sp>
      <p:sp>
        <p:nvSpPr>
          <p:cNvPr id="250921" name="Line 41"/>
          <p:cNvSpPr>
            <a:spLocks noChangeShapeType="1"/>
          </p:cNvSpPr>
          <p:nvPr/>
        </p:nvSpPr>
        <p:spPr bwMode="auto">
          <a:xfrm>
            <a:off x="1828800" y="5029200"/>
            <a:ext cx="533400" cy="152400"/>
          </a:xfrm>
          <a:prstGeom prst="line">
            <a:avLst/>
          </a:prstGeom>
          <a:noFill/>
          <a:ln w="12700">
            <a:solidFill>
              <a:schemeClr val="bg1"/>
            </a:solidFill>
            <a:round/>
            <a:headEnd/>
            <a:tailEnd type="triangle" w="med" len="med"/>
          </a:ln>
          <a:effectLst/>
        </p:spPr>
        <p:txBody>
          <a:bodyPr/>
          <a:lstStyle/>
          <a:p>
            <a:endParaRPr lang="en-US" dirty="0"/>
          </a:p>
        </p:txBody>
      </p:sp>
      <p:sp>
        <p:nvSpPr>
          <p:cNvPr id="250922" name="Line 42"/>
          <p:cNvSpPr>
            <a:spLocks noChangeShapeType="1"/>
          </p:cNvSpPr>
          <p:nvPr/>
        </p:nvSpPr>
        <p:spPr bwMode="auto">
          <a:xfrm flipH="1">
            <a:off x="1524000" y="5029200"/>
            <a:ext cx="304800" cy="152400"/>
          </a:xfrm>
          <a:prstGeom prst="line">
            <a:avLst/>
          </a:prstGeom>
          <a:noFill/>
          <a:ln w="12700">
            <a:solidFill>
              <a:schemeClr val="bg1"/>
            </a:solidFill>
            <a:round/>
            <a:headEnd/>
            <a:tailEnd type="triangle" w="med" len="med"/>
          </a:ln>
          <a:effectLst/>
        </p:spPr>
        <p:txBody>
          <a:bodyPr/>
          <a:lstStyle/>
          <a:p>
            <a:endParaRPr lang="en-US" dirty="0"/>
          </a:p>
        </p:txBody>
      </p:sp>
      <p:sp>
        <p:nvSpPr>
          <p:cNvPr id="250924" name="Line 44"/>
          <p:cNvSpPr>
            <a:spLocks noChangeShapeType="1"/>
          </p:cNvSpPr>
          <p:nvPr/>
        </p:nvSpPr>
        <p:spPr bwMode="auto">
          <a:xfrm>
            <a:off x="5295900" y="5029200"/>
            <a:ext cx="571500" cy="152400"/>
          </a:xfrm>
          <a:prstGeom prst="line">
            <a:avLst/>
          </a:prstGeom>
          <a:noFill/>
          <a:ln w="12700">
            <a:solidFill>
              <a:schemeClr val="bg1"/>
            </a:solidFill>
            <a:round/>
            <a:headEnd/>
            <a:tailEnd type="triangle" w="med" len="med"/>
          </a:ln>
          <a:effectLst/>
        </p:spPr>
        <p:txBody>
          <a:bodyPr/>
          <a:lstStyle/>
          <a:p>
            <a:endParaRPr lang="en-US" dirty="0"/>
          </a:p>
        </p:txBody>
      </p:sp>
      <p:sp>
        <p:nvSpPr>
          <p:cNvPr id="250925" name="Line 45"/>
          <p:cNvSpPr>
            <a:spLocks noChangeShapeType="1"/>
          </p:cNvSpPr>
          <p:nvPr/>
        </p:nvSpPr>
        <p:spPr bwMode="auto">
          <a:xfrm>
            <a:off x="5334000" y="5029200"/>
            <a:ext cx="990600" cy="152400"/>
          </a:xfrm>
          <a:prstGeom prst="line">
            <a:avLst/>
          </a:prstGeom>
          <a:noFill/>
          <a:ln w="12700">
            <a:solidFill>
              <a:schemeClr val="bg1"/>
            </a:solidFill>
            <a:round/>
            <a:headEnd/>
            <a:tailEnd type="triangle" w="med" len="med"/>
          </a:ln>
          <a:effectLst/>
        </p:spPr>
        <p:txBody>
          <a:bodyPr/>
          <a:lstStyle/>
          <a:p>
            <a:endParaRPr lang="en-US" dirty="0"/>
          </a:p>
        </p:txBody>
      </p:sp>
      <p:sp>
        <p:nvSpPr>
          <p:cNvPr id="250926" name="AutoShape 46"/>
          <p:cNvSpPr>
            <a:spLocks noChangeArrowheads="1"/>
          </p:cNvSpPr>
          <p:nvPr/>
        </p:nvSpPr>
        <p:spPr bwMode="auto">
          <a:xfrm rot="19580583" flipH="1">
            <a:off x="7391400" y="4495800"/>
            <a:ext cx="1371600" cy="609600"/>
          </a:xfrm>
          <a:prstGeom prst="rightArrow">
            <a:avLst>
              <a:gd name="adj1" fmla="val 50000"/>
              <a:gd name="adj2" fmla="val 56250"/>
            </a:avLst>
          </a:prstGeom>
          <a:solidFill>
            <a:srgbClr val="FFFF66"/>
          </a:solidFill>
          <a:ln w="12700">
            <a:solidFill>
              <a:schemeClr val="tx1"/>
            </a:solidFill>
            <a:miter lim="800000"/>
            <a:headEnd/>
            <a:tailEnd/>
          </a:ln>
          <a:effectLst/>
        </p:spPr>
        <p:txBody>
          <a:bodyPr wrap="none" anchor="ctr"/>
          <a:lstStyle/>
          <a:p>
            <a:pPr algn="ctr" eaLnBrk="0" hangingPunct="0"/>
            <a:r>
              <a:rPr lang="en-US" sz="2000" dirty="0"/>
              <a:t>Informative</a:t>
            </a:r>
          </a:p>
        </p:txBody>
      </p:sp>
      <p:sp>
        <p:nvSpPr>
          <p:cNvPr id="250927" name="AutoShape 47"/>
          <p:cNvSpPr>
            <a:spLocks noChangeArrowheads="1"/>
          </p:cNvSpPr>
          <p:nvPr/>
        </p:nvSpPr>
        <p:spPr bwMode="auto">
          <a:xfrm rot="-19580583">
            <a:off x="152400" y="4495800"/>
            <a:ext cx="1371600" cy="609600"/>
          </a:xfrm>
          <a:prstGeom prst="rightArrow">
            <a:avLst>
              <a:gd name="adj1" fmla="val 50000"/>
              <a:gd name="adj2" fmla="val 56250"/>
            </a:avLst>
          </a:prstGeom>
          <a:solidFill>
            <a:srgbClr val="FFFF66"/>
          </a:solidFill>
          <a:ln w="12700">
            <a:solidFill>
              <a:schemeClr val="tx1"/>
            </a:solidFill>
            <a:miter lim="800000"/>
            <a:headEnd/>
            <a:tailEnd/>
          </a:ln>
          <a:effectLst/>
        </p:spPr>
        <p:txBody>
          <a:bodyPr wrap="none" anchor="ctr"/>
          <a:lstStyle/>
          <a:p>
            <a:pPr algn="ctr" eaLnBrk="0" hangingPunct="0"/>
            <a:r>
              <a:rPr lang="en-US" sz="2000" dirty="0"/>
              <a:t>Informative</a:t>
            </a:r>
          </a:p>
        </p:txBody>
      </p:sp>
      <p:sp>
        <p:nvSpPr>
          <p:cNvPr id="250928" name="Rectangle 48"/>
          <p:cNvSpPr>
            <a:spLocks noChangeArrowheads="1"/>
          </p:cNvSpPr>
          <p:nvPr/>
        </p:nvSpPr>
        <p:spPr bwMode="auto">
          <a:xfrm>
            <a:off x="977900" y="6403975"/>
            <a:ext cx="6781800" cy="459100"/>
          </a:xfrm>
          <a:prstGeom prst="rect">
            <a:avLst/>
          </a:prstGeom>
          <a:noFill/>
          <a:ln w="12700">
            <a:noFill/>
            <a:miter lim="800000"/>
            <a:headEnd/>
            <a:tailEnd/>
          </a:ln>
          <a:effectLst/>
        </p:spPr>
        <p:txBody>
          <a:bodyPr lIns="90488" tIns="44450" rIns="90488" bIns="44450">
            <a:spAutoFit/>
          </a:bodyPr>
          <a:lstStyle/>
          <a:p>
            <a:pPr eaLnBrk="0" hangingPunct="0"/>
            <a:r>
              <a:rPr lang="en-US" sz="1200" dirty="0">
                <a:solidFill>
                  <a:srgbClr val="F5E617"/>
                </a:solidFill>
              </a:rPr>
              <a:t>Adapted from Judah Mogilensky, PEP, Inc who adapted it from a chart created by the Software Engineering Institute, Carnegie Mellon University</a:t>
            </a:r>
          </a:p>
        </p:txBody>
      </p:sp>
      <p:sp>
        <p:nvSpPr>
          <p:cNvPr id="250929" name="Line 49"/>
          <p:cNvSpPr>
            <a:spLocks noChangeShapeType="1"/>
          </p:cNvSpPr>
          <p:nvPr/>
        </p:nvSpPr>
        <p:spPr bwMode="auto">
          <a:xfrm>
            <a:off x="5302250" y="4992688"/>
            <a:ext cx="0" cy="238125"/>
          </a:xfrm>
          <a:prstGeom prst="line">
            <a:avLst/>
          </a:prstGeom>
          <a:noFill/>
          <a:ln w="12700">
            <a:solidFill>
              <a:schemeClr val="bg1"/>
            </a:solidFill>
            <a:round/>
            <a:headEnd/>
            <a:tailEnd type="triangle" w="med" len="med"/>
          </a:ln>
          <a:effectLst/>
        </p:spPr>
        <p:txBody>
          <a:bodyPr wrap="none" anchor="ctr"/>
          <a:lstStyle/>
          <a:p>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4" name="Group 2"/>
          <p:cNvGrpSpPr>
            <a:grpSpLocks/>
          </p:cNvGrpSpPr>
          <p:nvPr/>
        </p:nvGrpSpPr>
        <p:grpSpPr bwMode="auto">
          <a:xfrm>
            <a:off x="762000" y="1257300"/>
            <a:ext cx="8001000" cy="4953000"/>
            <a:chOff x="480" y="816"/>
            <a:chExt cx="5040" cy="3120"/>
          </a:xfrm>
        </p:grpSpPr>
        <p:sp>
          <p:nvSpPr>
            <p:cNvPr id="248835" name="Rectangle 3"/>
            <p:cNvSpPr>
              <a:spLocks noChangeArrowheads="1"/>
            </p:cNvSpPr>
            <p:nvPr/>
          </p:nvSpPr>
          <p:spPr bwMode="auto">
            <a:xfrm>
              <a:off x="4673" y="990"/>
              <a:ext cx="635" cy="2938"/>
            </a:xfrm>
            <a:prstGeom prst="rect">
              <a:avLst/>
            </a:prstGeom>
            <a:solidFill>
              <a:srgbClr val="FF0000"/>
            </a:solidFill>
            <a:ln w="25400">
              <a:solidFill>
                <a:srgbClr val="000000"/>
              </a:solidFill>
              <a:miter lim="800000"/>
              <a:headEnd/>
              <a:tailEnd/>
            </a:ln>
            <a:effectLst/>
          </p:spPr>
          <p:txBody>
            <a:bodyPr wrap="none" anchor="ctr"/>
            <a:lstStyle/>
            <a:p>
              <a:pPr algn="ctr" eaLnBrk="0" hangingPunct="0"/>
              <a:endParaRPr lang="en-US" sz="2000" dirty="0">
                <a:solidFill>
                  <a:schemeClr val="bg1"/>
                </a:solidFill>
                <a:latin typeface="Times New Roman" pitchFamily="18" charset="0"/>
              </a:endParaRPr>
            </a:p>
          </p:txBody>
        </p:sp>
        <p:sp>
          <p:nvSpPr>
            <p:cNvPr id="248836" name="Rectangle 4"/>
            <p:cNvSpPr>
              <a:spLocks noChangeArrowheads="1"/>
            </p:cNvSpPr>
            <p:nvPr/>
          </p:nvSpPr>
          <p:spPr bwMode="auto">
            <a:xfrm>
              <a:off x="505" y="873"/>
              <a:ext cx="4162" cy="3051"/>
            </a:xfrm>
            <a:prstGeom prst="rect">
              <a:avLst/>
            </a:prstGeom>
            <a:solidFill>
              <a:srgbClr val="FFFFFF"/>
            </a:solidFill>
            <a:ln w="25400">
              <a:solidFill>
                <a:srgbClr val="000000"/>
              </a:solidFill>
              <a:miter lim="800000"/>
              <a:headEnd/>
              <a:tailEnd/>
            </a:ln>
            <a:effectLst/>
          </p:spPr>
          <p:txBody>
            <a:bodyPr wrap="none" anchor="ctr"/>
            <a:lstStyle/>
            <a:p>
              <a:endParaRPr lang="en-US" dirty="0"/>
            </a:p>
          </p:txBody>
        </p:sp>
        <p:sp>
          <p:nvSpPr>
            <p:cNvPr id="248837" name="Rectangle 5"/>
            <p:cNvSpPr>
              <a:spLocks noChangeArrowheads="1"/>
            </p:cNvSpPr>
            <p:nvPr/>
          </p:nvSpPr>
          <p:spPr bwMode="auto">
            <a:xfrm>
              <a:off x="2180" y="1075"/>
              <a:ext cx="2298" cy="237"/>
            </a:xfrm>
            <a:prstGeom prst="rect">
              <a:avLst/>
            </a:prstGeom>
            <a:noFill/>
            <a:ln w="12700">
              <a:noFill/>
              <a:miter lim="800000"/>
              <a:headEnd/>
              <a:tailEnd/>
            </a:ln>
            <a:effectLst/>
          </p:spPr>
          <p:txBody>
            <a:bodyPr lIns="70660" tIns="35330" rIns="70660" bIns="35330">
              <a:spAutoFit/>
            </a:bodyPr>
            <a:lstStyle/>
            <a:p>
              <a:pPr defTabSz="703263" eaLnBrk="0" hangingPunct="0">
                <a:lnSpc>
                  <a:spcPct val="90000"/>
                </a:lnSpc>
              </a:pPr>
              <a:r>
                <a:rPr lang="en-US" sz="1100" b="1" dirty="0"/>
                <a:t>Organizational </a:t>
              </a:r>
              <a:r>
                <a:rPr lang="en-US" sz="1100" b="1" dirty="0" smtClean="0"/>
                <a:t>Performance Management</a:t>
              </a:r>
              <a:endParaRPr lang="en-US" sz="1100" b="1" dirty="0"/>
            </a:p>
            <a:p>
              <a:pPr defTabSz="703263" eaLnBrk="0" hangingPunct="0">
                <a:lnSpc>
                  <a:spcPct val="90000"/>
                </a:lnSpc>
              </a:pPr>
              <a:r>
                <a:rPr lang="en-US" sz="1100" b="1" dirty="0"/>
                <a:t>Causal Analysis and Resolution</a:t>
              </a:r>
              <a:endParaRPr lang="en-US" sz="1200" b="1" dirty="0"/>
            </a:p>
          </p:txBody>
        </p:sp>
        <p:sp>
          <p:nvSpPr>
            <p:cNvPr id="248838" name="Rectangle 6"/>
            <p:cNvSpPr>
              <a:spLocks noChangeArrowheads="1"/>
            </p:cNvSpPr>
            <p:nvPr/>
          </p:nvSpPr>
          <p:spPr bwMode="auto">
            <a:xfrm>
              <a:off x="498" y="1116"/>
              <a:ext cx="668" cy="148"/>
            </a:xfrm>
            <a:prstGeom prst="rect">
              <a:avLst/>
            </a:prstGeom>
            <a:noFill/>
            <a:ln w="12700">
              <a:noFill/>
              <a:miter lim="800000"/>
              <a:headEnd/>
              <a:tailEnd/>
            </a:ln>
            <a:effectLst/>
          </p:spPr>
          <p:txBody>
            <a:bodyPr wrap="none" lIns="70660" tIns="35330" rIns="70660" bIns="35330">
              <a:spAutoFit/>
            </a:bodyPr>
            <a:lstStyle/>
            <a:p>
              <a:pPr defTabSz="703263" eaLnBrk="0" hangingPunct="0">
                <a:lnSpc>
                  <a:spcPct val="90000"/>
                </a:lnSpc>
              </a:pPr>
              <a:r>
                <a:rPr lang="en-US" sz="1200" b="1" dirty="0"/>
                <a:t>5 Optimizing</a:t>
              </a:r>
            </a:p>
          </p:txBody>
        </p:sp>
        <p:sp>
          <p:nvSpPr>
            <p:cNvPr id="248839" name="Rectangle 7"/>
            <p:cNvSpPr>
              <a:spLocks noChangeArrowheads="1"/>
            </p:cNvSpPr>
            <p:nvPr/>
          </p:nvSpPr>
          <p:spPr bwMode="auto">
            <a:xfrm>
              <a:off x="480" y="1361"/>
              <a:ext cx="832" cy="240"/>
            </a:xfrm>
            <a:prstGeom prst="rect">
              <a:avLst/>
            </a:prstGeom>
            <a:noFill/>
            <a:ln w="12700">
              <a:noFill/>
              <a:miter lim="800000"/>
              <a:headEnd/>
              <a:tailEnd/>
            </a:ln>
            <a:effectLst/>
          </p:spPr>
          <p:txBody>
            <a:bodyPr wrap="none" lIns="70660" tIns="35330" rIns="70660" bIns="35330">
              <a:spAutoFit/>
            </a:bodyPr>
            <a:lstStyle/>
            <a:p>
              <a:pPr defTabSz="703263" eaLnBrk="0" hangingPunct="0">
                <a:lnSpc>
                  <a:spcPct val="85000"/>
                </a:lnSpc>
              </a:pPr>
              <a:r>
                <a:rPr lang="en-US" sz="1200" b="1" dirty="0"/>
                <a:t>4 Quantitatively </a:t>
              </a:r>
            </a:p>
            <a:p>
              <a:pPr defTabSz="703263" eaLnBrk="0" hangingPunct="0">
                <a:lnSpc>
                  <a:spcPct val="85000"/>
                </a:lnSpc>
              </a:pPr>
              <a:r>
                <a:rPr lang="en-US" sz="1200" b="1" dirty="0"/>
                <a:t>   Managed</a:t>
              </a:r>
            </a:p>
          </p:txBody>
        </p:sp>
        <p:sp>
          <p:nvSpPr>
            <p:cNvPr id="248840" name="Rectangle 8"/>
            <p:cNvSpPr>
              <a:spLocks noChangeArrowheads="1"/>
            </p:cNvSpPr>
            <p:nvPr/>
          </p:nvSpPr>
          <p:spPr bwMode="auto">
            <a:xfrm>
              <a:off x="524" y="2156"/>
              <a:ext cx="585" cy="148"/>
            </a:xfrm>
            <a:prstGeom prst="rect">
              <a:avLst/>
            </a:prstGeom>
            <a:noFill/>
            <a:ln w="12700">
              <a:noFill/>
              <a:miter lim="800000"/>
              <a:headEnd/>
              <a:tailEnd/>
            </a:ln>
            <a:effectLst/>
          </p:spPr>
          <p:txBody>
            <a:bodyPr lIns="70660" tIns="35330" rIns="70660" bIns="35330">
              <a:spAutoFit/>
            </a:bodyPr>
            <a:lstStyle/>
            <a:p>
              <a:pPr algn="ctr" defTabSz="703263" eaLnBrk="0" hangingPunct="0">
                <a:lnSpc>
                  <a:spcPct val="90000"/>
                </a:lnSpc>
              </a:pPr>
              <a:r>
                <a:rPr lang="en-US" sz="1200" b="1" dirty="0"/>
                <a:t>3 Defined</a:t>
              </a:r>
            </a:p>
          </p:txBody>
        </p:sp>
        <p:grpSp>
          <p:nvGrpSpPr>
            <p:cNvPr id="248841" name="Group 9"/>
            <p:cNvGrpSpPr>
              <a:grpSpLocks/>
            </p:cNvGrpSpPr>
            <p:nvPr/>
          </p:nvGrpSpPr>
          <p:grpSpPr bwMode="auto">
            <a:xfrm>
              <a:off x="548" y="3141"/>
              <a:ext cx="576" cy="248"/>
              <a:chOff x="775" y="3253"/>
              <a:chExt cx="588" cy="293"/>
            </a:xfrm>
          </p:grpSpPr>
          <p:sp>
            <p:nvSpPr>
              <p:cNvPr id="248842" name="Rectangle 10"/>
              <p:cNvSpPr>
                <a:spLocks noChangeArrowheads="1"/>
              </p:cNvSpPr>
              <p:nvPr/>
            </p:nvSpPr>
            <p:spPr bwMode="auto">
              <a:xfrm>
                <a:off x="1003" y="3253"/>
                <a:ext cx="81" cy="293"/>
              </a:xfrm>
              <a:prstGeom prst="rect">
                <a:avLst/>
              </a:prstGeom>
              <a:noFill/>
              <a:ln w="12700">
                <a:noFill/>
                <a:miter lim="800000"/>
                <a:headEnd/>
                <a:tailEnd/>
              </a:ln>
              <a:effectLst/>
            </p:spPr>
            <p:txBody>
              <a:bodyPr wrap="none" lIns="62902" tIns="31451" rIns="62902" bIns="31451">
                <a:spAutoFit/>
              </a:bodyPr>
              <a:lstStyle/>
              <a:p>
                <a:pPr defTabSz="703263" eaLnBrk="0" hangingPunct="0">
                  <a:lnSpc>
                    <a:spcPct val="90000"/>
                  </a:lnSpc>
                </a:pPr>
                <a:endParaRPr lang="en-US" sz="1200" b="1" dirty="0"/>
              </a:p>
              <a:p>
                <a:pPr defTabSz="703263">
                  <a:lnSpc>
                    <a:spcPct val="90000"/>
                  </a:lnSpc>
                </a:pPr>
                <a:endParaRPr lang="en-US" sz="1200" b="1" dirty="0"/>
              </a:p>
            </p:txBody>
          </p:sp>
          <p:sp>
            <p:nvSpPr>
              <p:cNvPr id="248843" name="Rectangle 11"/>
              <p:cNvSpPr>
                <a:spLocks noChangeArrowheads="1"/>
              </p:cNvSpPr>
              <p:nvPr/>
            </p:nvSpPr>
            <p:spPr bwMode="auto">
              <a:xfrm>
                <a:off x="775" y="3360"/>
                <a:ext cx="588" cy="169"/>
              </a:xfrm>
              <a:prstGeom prst="rect">
                <a:avLst/>
              </a:prstGeom>
              <a:noFill/>
              <a:ln w="12700">
                <a:noFill/>
                <a:miter lim="800000"/>
                <a:headEnd/>
                <a:tailEnd/>
              </a:ln>
              <a:effectLst/>
            </p:spPr>
            <p:txBody>
              <a:bodyPr wrap="none" lIns="62902" tIns="31451" rIns="62902" bIns="31451">
                <a:spAutoFit/>
              </a:bodyPr>
              <a:lstStyle/>
              <a:p>
                <a:pPr defTabSz="703263" eaLnBrk="0" hangingPunct="0">
                  <a:lnSpc>
                    <a:spcPct val="90000"/>
                  </a:lnSpc>
                </a:pPr>
                <a:r>
                  <a:rPr lang="en-US" sz="1200" b="1" dirty="0"/>
                  <a:t>2 Managed</a:t>
                </a:r>
              </a:p>
            </p:txBody>
          </p:sp>
        </p:grpSp>
        <p:grpSp>
          <p:nvGrpSpPr>
            <p:cNvPr id="248844" name="Group 12"/>
            <p:cNvGrpSpPr>
              <a:grpSpLocks/>
            </p:cNvGrpSpPr>
            <p:nvPr/>
          </p:nvGrpSpPr>
          <p:grpSpPr bwMode="auto">
            <a:xfrm>
              <a:off x="1328" y="1015"/>
              <a:ext cx="684" cy="348"/>
              <a:chOff x="1606" y="706"/>
              <a:chExt cx="697" cy="413"/>
            </a:xfrm>
          </p:grpSpPr>
          <p:sp>
            <p:nvSpPr>
              <p:cNvPr id="248845" name="Rectangle 13"/>
              <p:cNvSpPr>
                <a:spLocks noChangeArrowheads="1"/>
              </p:cNvSpPr>
              <p:nvPr/>
            </p:nvSpPr>
            <p:spPr bwMode="auto">
              <a:xfrm>
                <a:off x="1618" y="706"/>
                <a:ext cx="685" cy="413"/>
              </a:xfrm>
              <a:prstGeom prst="rect">
                <a:avLst/>
              </a:prstGeom>
              <a:noFill/>
              <a:ln w="12700">
                <a:noFill/>
                <a:miter lim="800000"/>
                <a:headEnd/>
                <a:tailEnd/>
              </a:ln>
              <a:effectLst/>
            </p:spPr>
            <p:txBody>
              <a:bodyPr wrap="none" lIns="55995" tIns="27998" rIns="55995" bIns="27998">
                <a:spAutoFit/>
              </a:bodyPr>
              <a:lstStyle/>
              <a:p>
                <a:pPr defTabSz="703263" eaLnBrk="0" hangingPunct="0">
                  <a:lnSpc>
                    <a:spcPct val="90000"/>
                  </a:lnSpc>
                </a:pPr>
                <a:r>
                  <a:rPr lang="en-US" sz="1200" b="1" i="1" dirty="0"/>
                  <a:t>Continuous</a:t>
                </a:r>
              </a:p>
              <a:p>
                <a:pPr defTabSz="703263" eaLnBrk="0" hangingPunct="0">
                  <a:lnSpc>
                    <a:spcPct val="90000"/>
                  </a:lnSpc>
                </a:pPr>
                <a:r>
                  <a:rPr lang="en-US" sz="1200" b="1" i="1" dirty="0"/>
                  <a:t>Process </a:t>
                </a:r>
                <a:br>
                  <a:rPr lang="en-US" sz="1200" b="1" i="1" dirty="0"/>
                </a:br>
                <a:r>
                  <a:rPr lang="en-US" sz="1200" b="1" i="1" dirty="0"/>
                  <a:t>Improvement</a:t>
                </a:r>
              </a:p>
            </p:txBody>
          </p:sp>
          <p:sp>
            <p:nvSpPr>
              <p:cNvPr id="248846" name="Rectangle 14"/>
              <p:cNvSpPr>
                <a:spLocks noChangeArrowheads="1"/>
              </p:cNvSpPr>
              <p:nvPr/>
            </p:nvSpPr>
            <p:spPr bwMode="auto">
              <a:xfrm>
                <a:off x="1622" y="813"/>
                <a:ext cx="71" cy="166"/>
              </a:xfrm>
              <a:prstGeom prst="rect">
                <a:avLst/>
              </a:prstGeom>
              <a:noFill/>
              <a:ln w="12700">
                <a:noFill/>
                <a:miter lim="800000"/>
                <a:headEnd/>
                <a:tailEnd/>
              </a:ln>
              <a:effectLst/>
            </p:spPr>
            <p:txBody>
              <a:bodyPr wrap="none" lIns="55995" tIns="27998" rIns="55995" bIns="27998">
                <a:spAutoFit/>
              </a:bodyPr>
              <a:lstStyle/>
              <a:p>
                <a:pPr defTabSz="703263" eaLnBrk="0" hangingPunct="0">
                  <a:lnSpc>
                    <a:spcPct val="90000"/>
                  </a:lnSpc>
                </a:pPr>
                <a:endParaRPr lang="en-US" sz="1200" b="1" i="1" dirty="0"/>
              </a:p>
            </p:txBody>
          </p:sp>
          <p:sp>
            <p:nvSpPr>
              <p:cNvPr id="248847" name="Rectangle 15"/>
              <p:cNvSpPr>
                <a:spLocks noChangeArrowheads="1"/>
              </p:cNvSpPr>
              <p:nvPr/>
            </p:nvSpPr>
            <p:spPr bwMode="auto">
              <a:xfrm>
                <a:off x="1606" y="934"/>
                <a:ext cx="71" cy="167"/>
              </a:xfrm>
              <a:prstGeom prst="rect">
                <a:avLst/>
              </a:prstGeom>
              <a:noFill/>
              <a:ln w="12700">
                <a:noFill/>
                <a:miter lim="800000"/>
                <a:headEnd/>
                <a:tailEnd/>
              </a:ln>
              <a:effectLst/>
            </p:spPr>
            <p:txBody>
              <a:bodyPr wrap="none" lIns="55995" tIns="27998" rIns="55995" bIns="27998">
                <a:spAutoFit/>
              </a:bodyPr>
              <a:lstStyle/>
              <a:p>
                <a:pPr defTabSz="703263" eaLnBrk="0" hangingPunct="0">
                  <a:lnSpc>
                    <a:spcPct val="90000"/>
                  </a:lnSpc>
                </a:pPr>
                <a:endParaRPr lang="en-US" sz="1200" b="1" i="1" dirty="0"/>
              </a:p>
            </p:txBody>
          </p:sp>
        </p:grpSp>
        <p:sp>
          <p:nvSpPr>
            <p:cNvPr id="248848" name="Rectangle 16"/>
            <p:cNvSpPr>
              <a:spLocks noChangeArrowheads="1"/>
            </p:cNvSpPr>
            <p:nvPr/>
          </p:nvSpPr>
          <p:spPr bwMode="auto">
            <a:xfrm>
              <a:off x="1321" y="1372"/>
              <a:ext cx="676" cy="252"/>
            </a:xfrm>
            <a:prstGeom prst="rect">
              <a:avLst/>
            </a:prstGeom>
            <a:noFill/>
            <a:ln w="12700">
              <a:noFill/>
              <a:miter lim="800000"/>
              <a:headEnd/>
              <a:tailEnd/>
            </a:ln>
            <a:effectLst/>
          </p:spPr>
          <p:txBody>
            <a:bodyPr wrap="none" lIns="70660" tIns="35330" rIns="70660" bIns="35330">
              <a:spAutoFit/>
            </a:bodyPr>
            <a:lstStyle/>
            <a:p>
              <a:pPr defTabSz="703263" eaLnBrk="0" hangingPunct="0">
                <a:lnSpc>
                  <a:spcPct val="90000"/>
                </a:lnSpc>
              </a:pPr>
              <a:r>
                <a:rPr lang="en-US" sz="1200" b="1" i="1" dirty="0"/>
                <a:t>Quantitative</a:t>
              </a:r>
            </a:p>
            <a:p>
              <a:pPr defTabSz="703263" eaLnBrk="0" hangingPunct="0">
                <a:lnSpc>
                  <a:spcPct val="90000"/>
                </a:lnSpc>
              </a:pPr>
              <a:r>
                <a:rPr lang="en-US" sz="1200" b="1" i="1" dirty="0"/>
                <a:t>Management</a:t>
              </a:r>
            </a:p>
          </p:txBody>
        </p:sp>
        <p:sp>
          <p:nvSpPr>
            <p:cNvPr id="248849" name="Rectangle 17"/>
            <p:cNvSpPr>
              <a:spLocks noChangeArrowheads="1"/>
            </p:cNvSpPr>
            <p:nvPr/>
          </p:nvSpPr>
          <p:spPr bwMode="auto">
            <a:xfrm>
              <a:off x="1285" y="2135"/>
              <a:ext cx="811" cy="252"/>
            </a:xfrm>
            <a:prstGeom prst="rect">
              <a:avLst/>
            </a:prstGeom>
            <a:noFill/>
            <a:ln w="12700">
              <a:noFill/>
              <a:miter lim="800000"/>
              <a:headEnd/>
              <a:tailEnd/>
            </a:ln>
            <a:effectLst/>
          </p:spPr>
          <p:txBody>
            <a:bodyPr wrap="none" lIns="70660" tIns="35330" rIns="70660" bIns="35330">
              <a:spAutoFit/>
            </a:bodyPr>
            <a:lstStyle/>
            <a:p>
              <a:pPr defTabSz="703263" eaLnBrk="0" hangingPunct="0">
                <a:lnSpc>
                  <a:spcPct val="90000"/>
                </a:lnSpc>
              </a:pPr>
              <a:r>
                <a:rPr lang="en-US" sz="1200" b="1" i="1" dirty="0"/>
                <a:t>Process</a:t>
              </a:r>
            </a:p>
            <a:p>
              <a:pPr defTabSz="703263" eaLnBrk="0" hangingPunct="0">
                <a:lnSpc>
                  <a:spcPct val="90000"/>
                </a:lnSpc>
              </a:pPr>
              <a:r>
                <a:rPr lang="en-US" sz="1200" b="1" i="1" dirty="0"/>
                <a:t>Standardization</a:t>
              </a:r>
            </a:p>
          </p:txBody>
        </p:sp>
        <p:sp>
          <p:nvSpPr>
            <p:cNvPr id="248850" name="Rectangle 18"/>
            <p:cNvSpPr>
              <a:spLocks noChangeArrowheads="1"/>
            </p:cNvSpPr>
            <p:nvPr/>
          </p:nvSpPr>
          <p:spPr bwMode="auto">
            <a:xfrm>
              <a:off x="1323" y="3118"/>
              <a:ext cx="676" cy="356"/>
            </a:xfrm>
            <a:prstGeom prst="rect">
              <a:avLst/>
            </a:prstGeom>
            <a:noFill/>
            <a:ln w="12700">
              <a:noFill/>
              <a:miter lim="800000"/>
              <a:headEnd/>
              <a:tailEnd/>
            </a:ln>
            <a:effectLst/>
          </p:spPr>
          <p:txBody>
            <a:bodyPr wrap="none" lIns="70660" tIns="35330" rIns="70660" bIns="35330">
              <a:spAutoFit/>
            </a:bodyPr>
            <a:lstStyle/>
            <a:p>
              <a:pPr defTabSz="703263" eaLnBrk="0" hangingPunct="0">
                <a:lnSpc>
                  <a:spcPct val="90000"/>
                </a:lnSpc>
              </a:pPr>
              <a:r>
                <a:rPr lang="en-US" sz="1200" b="1" i="1" dirty="0"/>
                <a:t>Basic</a:t>
              </a:r>
            </a:p>
            <a:p>
              <a:pPr defTabSz="703263" eaLnBrk="0" hangingPunct="0">
                <a:lnSpc>
                  <a:spcPct val="90000"/>
                </a:lnSpc>
              </a:pPr>
              <a:r>
                <a:rPr lang="en-US" sz="1200" b="1" i="1" dirty="0"/>
                <a:t>Project</a:t>
              </a:r>
            </a:p>
            <a:p>
              <a:pPr defTabSz="703263" eaLnBrk="0" hangingPunct="0">
                <a:lnSpc>
                  <a:spcPct val="90000"/>
                </a:lnSpc>
              </a:pPr>
              <a:r>
                <a:rPr lang="en-US" sz="1200" b="1" i="1" dirty="0"/>
                <a:t>Management</a:t>
              </a:r>
            </a:p>
          </p:txBody>
        </p:sp>
        <p:sp>
          <p:nvSpPr>
            <p:cNvPr id="248851" name="Rectangle 19"/>
            <p:cNvSpPr>
              <a:spLocks noChangeArrowheads="1"/>
            </p:cNvSpPr>
            <p:nvPr/>
          </p:nvSpPr>
          <p:spPr bwMode="auto">
            <a:xfrm>
              <a:off x="2162" y="1366"/>
              <a:ext cx="2287" cy="237"/>
            </a:xfrm>
            <a:prstGeom prst="rect">
              <a:avLst/>
            </a:prstGeom>
            <a:noFill/>
            <a:ln w="12700">
              <a:noFill/>
              <a:miter lim="800000"/>
              <a:headEnd/>
              <a:tailEnd/>
            </a:ln>
            <a:effectLst/>
          </p:spPr>
          <p:txBody>
            <a:bodyPr lIns="70660" tIns="35330" rIns="70660" bIns="35330">
              <a:spAutoFit/>
            </a:bodyPr>
            <a:lstStyle/>
            <a:p>
              <a:pPr defTabSz="703263" eaLnBrk="0" hangingPunct="0">
                <a:lnSpc>
                  <a:spcPct val="90000"/>
                </a:lnSpc>
              </a:pPr>
              <a:r>
                <a:rPr lang="en-US" sz="1100" b="1" dirty="0"/>
                <a:t>Organizational </a:t>
              </a:r>
              <a:r>
                <a:rPr lang="en-US" sz="1100" b="1" dirty="0" smtClean="0"/>
                <a:t>Process Performance</a:t>
              </a:r>
              <a:endParaRPr lang="en-US" sz="1200" b="1" dirty="0"/>
            </a:p>
            <a:p>
              <a:pPr defTabSz="703263" eaLnBrk="0" hangingPunct="0">
                <a:lnSpc>
                  <a:spcPct val="90000"/>
                </a:lnSpc>
              </a:pPr>
              <a:r>
                <a:rPr lang="en-US" sz="1100" b="1" dirty="0"/>
                <a:t>Quantitative Project Management </a:t>
              </a:r>
            </a:p>
          </p:txBody>
        </p:sp>
        <p:sp>
          <p:nvSpPr>
            <p:cNvPr id="248852" name="Rectangle 20"/>
            <p:cNvSpPr>
              <a:spLocks noChangeArrowheads="1"/>
            </p:cNvSpPr>
            <p:nvPr/>
          </p:nvSpPr>
          <p:spPr bwMode="auto">
            <a:xfrm>
              <a:off x="2160" y="1728"/>
              <a:ext cx="2515" cy="1057"/>
            </a:xfrm>
            <a:prstGeom prst="rect">
              <a:avLst/>
            </a:prstGeom>
            <a:noFill/>
            <a:ln w="12700">
              <a:noFill/>
              <a:miter lim="800000"/>
              <a:headEnd/>
              <a:tailEnd/>
            </a:ln>
            <a:effectLst/>
          </p:spPr>
          <p:txBody>
            <a:bodyPr lIns="70660" tIns="9144" rIns="70660" bIns="9144">
              <a:spAutoFit/>
            </a:bodyPr>
            <a:lstStyle/>
            <a:p>
              <a:pPr defTabSz="703263" eaLnBrk="0" hangingPunct="0">
                <a:lnSpc>
                  <a:spcPct val="90000"/>
                </a:lnSpc>
              </a:pPr>
              <a:r>
                <a:rPr lang="en-US" sz="1100" b="1" dirty="0"/>
                <a:t>Requirements Development</a:t>
              </a:r>
            </a:p>
            <a:p>
              <a:pPr defTabSz="703263" eaLnBrk="0" hangingPunct="0">
                <a:lnSpc>
                  <a:spcPct val="90000"/>
                </a:lnSpc>
              </a:pPr>
              <a:r>
                <a:rPr lang="en-US" sz="1100" b="1" dirty="0"/>
                <a:t>Technical Solution</a:t>
              </a:r>
            </a:p>
            <a:p>
              <a:pPr defTabSz="703263" eaLnBrk="0" hangingPunct="0">
                <a:lnSpc>
                  <a:spcPct val="90000"/>
                </a:lnSpc>
              </a:pPr>
              <a:r>
                <a:rPr lang="en-US" sz="1100" b="1" dirty="0"/>
                <a:t>Product Integration</a:t>
              </a:r>
            </a:p>
            <a:p>
              <a:pPr defTabSz="703263" eaLnBrk="0" hangingPunct="0">
                <a:lnSpc>
                  <a:spcPct val="90000"/>
                </a:lnSpc>
              </a:pPr>
              <a:r>
                <a:rPr lang="en-US" sz="1100" b="1" dirty="0"/>
                <a:t>Verification</a:t>
              </a:r>
            </a:p>
            <a:p>
              <a:pPr defTabSz="703263" eaLnBrk="0" hangingPunct="0">
                <a:lnSpc>
                  <a:spcPct val="90000"/>
                </a:lnSpc>
              </a:pPr>
              <a:r>
                <a:rPr lang="en-US" sz="1100" b="1" dirty="0"/>
                <a:t>Validation</a:t>
              </a:r>
            </a:p>
            <a:p>
              <a:pPr defTabSz="703263" eaLnBrk="0" hangingPunct="0">
                <a:lnSpc>
                  <a:spcPct val="90000"/>
                </a:lnSpc>
              </a:pPr>
              <a:r>
                <a:rPr lang="en-US" sz="1100" b="1" dirty="0"/>
                <a:t>Organizational Process Focus</a:t>
              </a:r>
            </a:p>
            <a:p>
              <a:pPr defTabSz="703263" eaLnBrk="0" hangingPunct="0">
                <a:lnSpc>
                  <a:spcPct val="90000"/>
                </a:lnSpc>
              </a:pPr>
              <a:r>
                <a:rPr lang="en-US" sz="1100" b="1" dirty="0"/>
                <a:t>Organizational Process Definition + IPPD</a:t>
              </a:r>
            </a:p>
            <a:p>
              <a:pPr defTabSz="703263" eaLnBrk="0" hangingPunct="0">
                <a:lnSpc>
                  <a:spcPct val="90000"/>
                </a:lnSpc>
              </a:pPr>
              <a:r>
                <a:rPr lang="en-US" sz="1100" b="1" dirty="0"/>
                <a:t>Organizational Training </a:t>
              </a:r>
              <a:br>
                <a:rPr lang="en-US" sz="1100" b="1" dirty="0"/>
              </a:br>
              <a:r>
                <a:rPr lang="en-US" sz="1100" b="1" dirty="0"/>
                <a:t>Integrated Project Management for IPPD</a:t>
              </a:r>
            </a:p>
            <a:p>
              <a:pPr defTabSz="703263" eaLnBrk="0" hangingPunct="0">
                <a:lnSpc>
                  <a:spcPct val="90000"/>
                </a:lnSpc>
              </a:pPr>
              <a:r>
                <a:rPr lang="en-US" sz="1100" b="1" dirty="0"/>
                <a:t>Risk Management</a:t>
              </a:r>
            </a:p>
            <a:p>
              <a:pPr defTabSz="703263" eaLnBrk="0" hangingPunct="0">
                <a:lnSpc>
                  <a:spcPct val="90000"/>
                </a:lnSpc>
              </a:pPr>
              <a:r>
                <a:rPr lang="en-US" sz="1100" b="1" dirty="0"/>
                <a:t>Decision Analysis and Resolution</a:t>
              </a:r>
              <a:endParaRPr lang="en-US" sz="1200" b="1" i="1" dirty="0"/>
            </a:p>
          </p:txBody>
        </p:sp>
        <p:sp>
          <p:nvSpPr>
            <p:cNvPr id="248853" name="Rectangle 21"/>
            <p:cNvSpPr>
              <a:spLocks noChangeArrowheads="1"/>
            </p:cNvSpPr>
            <p:nvPr/>
          </p:nvSpPr>
          <p:spPr bwMode="auto">
            <a:xfrm>
              <a:off x="2175" y="2984"/>
              <a:ext cx="2383" cy="709"/>
            </a:xfrm>
            <a:prstGeom prst="rect">
              <a:avLst/>
            </a:prstGeom>
            <a:noFill/>
            <a:ln w="12700">
              <a:noFill/>
              <a:miter lim="800000"/>
              <a:headEnd/>
              <a:tailEnd/>
            </a:ln>
            <a:effectLst/>
          </p:spPr>
          <p:txBody>
            <a:bodyPr lIns="70660" tIns="35330" rIns="70660" bIns="35330">
              <a:spAutoFit/>
            </a:bodyPr>
            <a:lstStyle/>
            <a:p>
              <a:pPr defTabSz="703263" eaLnBrk="0" hangingPunct="0">
                <a:lnSpc>
                  <a:spcPct val="90000"/>
                </a:lnSpc>
              </a:pPr>
              <a:r>
                <a:rPr lang="en-US" sz="1100" b="1" dirty="0"/>
                <a:t>Requirements Management </a:t>
              </a:r>
            </a:p>
            <a:p>
              <a:pPr defTabSz="703263" eaLnBrk="0" hangingPunct="0">
                <a:lnSpc>
                  <a:spcPct val="90000"/>
                </a:lnSpc>
              </a:pPr>
              <a:r>
                <a:rPr lang="en-US" sz="1100" b="1" dirty="0"/>
                <a:t>Project Planning</a:t>
              </a:r>
            </a:p>
            <a:p>
              <a:pPr defTabSz="703263" eaLnBrk="0" hangingPunct="0">
                <a:lnSpc>
                  <a:spcPct val="90000"/>
                </a:lnSpc>
              </a:pPr>
              <a:r>
                <a:rPr lang="en-US" sz="1100" b="1" dirty="0"/>
                <a:t>Project Monitoring and Control</a:t>
              </a:r>
            </a:p>
            <a:p>
              <a:pPr defTabSz="703263" eaLnBrk="0" hangingPunct="0">
                <a:lnSpc>
                  <a:spcPct val="90000"/>
                </a:lnSpc>
              </a:pPr>
              <a:r>
                <a:rPr lang="en-US" sz="1100" b="1" dirty="0"/>
                <a:t>Supplier Agreement Management</a:t>
              </a:r>
            </a:p>
            <a:p>
              <a:pPr defTabSz="703263" eaLnBrk="0" hangingPunct="0">
                <a:lnSpc>
                  <a:spcPct val="90000"/>
                </a:lnSpc>
              </a:pPr>
              <a:r>
                <a:rPr lang="en-US" sz="1100" b="1" dirty="0"/>
                <a:t>Measurement and Analysis</a:t>
              </a:r>
            </a:p>
            <a:p>
              <a:pPr defTabSz="703263" eaLnBrk="0" hangingPunct="0">
                <a:lnSpc>
                  <a:spcPct val="90000"/>
                </a:lnSpc>
              </a:pPr>
              <a:r>
                <a:rPr lang="en-US" sz="1100" b="1" dirty="0"/>
                <a:t>Process and Product Quality Assurance</a:t>
              </a:r>
            </a:p>
            <a:p>
              <a:pPr defTabSz="703263" eaLnBrk="0" hangingPunct="0">
                <a:lnSpc>
                  <a:spcPct val="90000"/>
                </a:lnSpc>
              </a:pPr>
              <a:r>
                <a:rPr lang="en-US" sz="1100" b="1" dirty="0"/>
                <a:t>Configuration Management</a:t>
              </a:r>
            </a:p>
          </p:txBody>
        </p:sp>
        <p:sp>
          <p:nvSpPr>
            <p:cNvPr id="248854" name="Rectangle 22"/>
            <p:cNvSpPr>
              <a:spLocks noChangeArrowheads="1"/>
            </p:cNvSpPr>
            <p:nvPr/>
          </p:nvSpPr>
          <p:spPr bwMode="auto">
            <a:xfrm>
              <a:off x="4274" y="3452"/>
              <a:ext cx="466" cy="329"/>
            </a:xfrm>
            <a:prstGeom prst="rect">
              <a:avLst/>
            </a:prstGeom>
            <a:noFill/>
            <a:ln w="12700">
              <a:noFill/>
              <a:miter lim="800000"/>
              <a:headEnd/>
              <a:tailEnd/>
            </a:ln>
            <a:effectLst/>
          </p:spPr>
          <p:txBody>
            <a:bodyPr wrap="none" anchor="ctr"/>
            <a:lstStyle/>
            <a:p>
              <a:endParaRPr lang="en-US" dirty="0"/>
            </a:p>
          </p:txBody>
        </p:sp>
        <p:sp>
          <p:nvSpPr>
            <p:cNvPr id="248855" name="Rectangle 23"/>
            <p:cNvSpPr>
              <a:spLocks noChangeArrowheads="1"/>
            </p:cNvSpPr>
            <p:nvPr/>
          </p:nvSpPr>
          <p:spPr bwMode="auto">
            <a:xfrm>
              <a:off x="4681" y="3563"/>
              <a:ext cx="593" cy="274"/>
            </a:xfrm>
            <a:prstGeom prst="rect">
              <a:avLst/>
            </a:prstGeom>
            <a:noFill/>
            <a:ln w="12700">
              <a:noFill/>
              <a:miter lim="800000"/>
              <a:headEnd/>
              <a:tailEnd/>
            </a:ln>
            <a:effectLst/>
          </p:spPr>
          <p:txBody>
            <a:bodyPr lIns="70660" tIns="35330" rIns="70660" bIns="35330">
              <a:spAutoFit/>
            </a:bodyPr>
            <a:lstStyle/>
            <a:p>
              <a:pPr defTabSz="703263" eaLnBrk="0" hangingPunct="0"/>
              <a:r>
                <a:rPr lang="en-US" sz="1200" b="1" dirty="0">
                  <a:solidFill>
                    <a:schemeClr val="bg1"/>
                  </a:solidFill>
                </a:rPr>
                <a:t>Risk &amp;</a:t>
              </a:r>
            </a:p>
            <a:p>
              <a:pPr defTabSz="703263" eaLnBrk="0" hangingPunct="0"/>
              <a:r>
                <a:rPr lang="en-US" sz="1200" b="1" dirty="0">
                  <a:solidFill>
                    <a:schemeClr val="bg1"/>
                  </a:solidFill>
                </a:rPr>
                <a:t>Rework</a:t>
              </a:r>
            </a:p>
          </p:txBody>
        </p:sp>
        <p:sp>
          <p:nvSpPr>
            <p:cNvPr id="248856" name="Line 24"/>
            <p:cNvSpPr>
              <a:spLocks noChangeShapeType="1"/>
            </p:cNvSpPr>
            <p:nvPr/>
          </p:nvSpPr>
          <p:spPr bwMode="auto">
            <a:xfrm flipV="1">
              <a:off x="505" y="1361"/>
              <a:ext cx="4174" cy="0"/>
            </a:xfrm>
            <a:prstGeom prst="line">
              <a:avLst/>
            </a:prstGeom>
            <a:noFill/>
            <a:ln w="25400">
              <a:solidFill>
                <a:srgbClr val="000000"/>
              </a:solidFill>
              <a:round/>
              <a:headEnd/>
              <a:tailEnd/>
            </a:ln>
            <a:effectLst/>
          </p:spPr>
          <p:txBody>
            <a:bodyPr wrap="none" anchor="ctr"/>
            <a:lstStyle/>
            <a:p>
              <a:endParaRPr lang="en-US" dirty="0"/>
            </a:p>
          </p:txBody>
        </p:sp>
        <p:sp>
          <p:nvSpPr>
            <p:cNvPr id="248857" name="Line 25"/>
            <p:cNvSpPr>
              <a:spLocks noChangeShapeType="1"/>
            </p:cNvSpPr>
            <p:nvPr/>
          </p:nvSpPr>
          <p:spPr bwMode="auto">
            <a:xfrm>
              <a:off x="507" y="1610"/>
              <a:ext cx="4169" cy="1"/>
            </a:xfrm>
            <a:prstGeom prst="line">
              <a:avLst/>
            </a:prstGeom>
            <a:noFill/>
            <a:ln w="25400">
              <a:solidFill>
                <a:srgbClr val="000000"/>
              </a:solidFill>
              <a:round/>
              <a:headEnd/>
              <a:tailEnd/>
            </a:ln>
            <a:effectLst/>
          </p:spPr>
          <p:txBody>
            <a:bodyPr wrap="none" anchor="ctr"/>
            <a:lstStyle/>
            <a:p>
              <a:endParaRPr lang="en-US" dirty="0"/>
            </a:p>
          </p:txBody>
        </p:sp>
        <p:sp>
          <p:nvSpPr>
            <p:cNvPr id="248858" name="Line 26"/>
            <p:cNvSpPr>
              <a:spLocks noChangeShapeType="1"/>
            </p:cNvSpPr>
            <p:nvPr/>
          </p:nvSpPr>
          <p:spPr bwMode="auto">
            <a:xfrm>
              <a:off x="505" y="3690"/>
              <a:ext cx="4171" cy="0"/>
            </a:xfrm>
            <a:prstGeom prst="line">
              <a:avLst/>
            </a:prstGeom>
            <a:noFill/>
            <a:ln w="25400">
              <a:solidFill>
                <a:srgbClr val="000000"/>
              </a:solidFill>
              <a:round/>
              <a:headEnd/>
              <a:tailEnd/>
            </a:ln>
            <a:effectLst/>
          </p:spPr>
          <p:txBody>
            <a:bodyPr wrap="none" anchor="ctr"/>
            <a:lstStyle/>
            <a:p>
              <a:endParaRPr lang="en-US" dirty="0"/>
            </a:p>
          </p:txBody>
        </p:sp>
        <p:sp>
          <p:nvSpPr>
            <p:cNvPr id="248859" name="Rectangle 27"/>
            <p:cNvSpPr>
              <a:spLocks noChangeArrowheads="1"/>
            </p:cNvSpPr>
            <p:nvPr/>
          </p:nvSpPr>
          <p:spPr bwMode="auto">
            <a:xfrm>
              <a:off x="573" y="3735"/>
              <a:ext cx="422" cy="148"/>
            </a:xfrm>
            <a:prstGeom prst="rect">
              <a:avLst/>
            </a:prstGeom>
            <a:noFill/>
            <a:ln w="12700">
              <a:noFill/>
              <a:miter lim="800000"/>
              <a:headEnd/>
              <a:tailEnd/>
            </a:ln>
            <a:effectLst/>
          </p:spPr>
          <p:txBody>
            <a:bodyPr wrap="none" lIns="70660" tIns="35330" rIns="70660" bIns="35330">
              <a:spAutoFit/>
            </a:bodyPr>
            <a:lstStyle/>
            <a:p>
              <a:pPr algn="ctr" defTabSz="703263" eaLnBrk="0" hangingPunct="0">
                <a:lnSpc>
                  <a:spcPct val="90000"/>
                </a:lnSpc>
              </a:pPr>
              <a:r>
                <a:rPr lang="en-US" sz="1200" b="1" dirty="0"/>
                <a:t>1 Initial</a:t>
              </a:r>
            </a:p>
          </p:txBody>
        </p:sp>
        <p:sp>
          <p:nvSpPr>
            <p:cNvPr id="248860" name="Line 28"/>
            <p:cNvSpPr>
              <a:spLocks noChangeShapeType="1"/>
            </p:cNvSpPr>
            <p:nvPr/>
          </p:nvSpPr>
          <p:spPr bwMode="auto">
            <a:xfrm flipH="1">
              <a:off x="4770" y="1250"/>
              <a:ext cx="423" cy="2258"/>
            </a:xfrm>
            <a:prstGeom prst="line">
              <a:avLst/>
            </a:prstGeom>
            <a:noFill/>
            <a:ln w="28575">
              <a:solidFill>
                <a:schemeClr val="bg1"/>
              </a:solidFill>
              <a:round/>
              <a:headEnd type="triangle" w="med" len="med"/>
              <a:tailEnd/>
            </a:ln>
            <a:effectLst/>
          </p:spPr>
          <p:txBody>
            <a:bodyPr wrap="none" anchor="ctr"/>
            <a:lstStyle/>
            <a:p>
              <a:endParaRPr lang="en-US" dirty="0"/>
            </a:p>
          </p:txBody>
        </p:sp>
        <p:sp>
          <p:nvSpPr>
            <p:cNvPr id="248861" name="Rectangle 29"/>
            <p:cNvSpPr>
              <a:spLocks noChangeArrowheads="1"/>
            </p:cNvSpPr>
            <p:nvPr/>
          </p:nvSpPr>
          <p:spPr bwMode="auto">
            <a:xfrm>
              <a:off x="505" y="826"/>
              <a:ext cx="4151" cy="174"/>
            </a:xfrm>
            <a:prstGeom prst="rect">
              <a:avLst/>
            </a:prstGeom>
            <a:solidFill>
              <a:srgbClr val="FF0000"/>
            </a:solidFill>
            <a:ln w="25400">
              <a:solidFill>
                <a:srgbClr val="000000"/>
              </a:solidFill>
              <a:miter lim="800000"/>
              <a:headEnd/>
              <a:tailEnd/>
            </a:ln>
            <a:effectLst/>
          </p:spPr>
          <p:txBody>
            <a:bodyPr wrap="none" anchor="ctr"/>
            <a:lstStyle/>
            <a:p>
              <a:pPr algn="ctr" eaLnBrk="0" hangingPunct="0"/>
              <a:endParaRPr lang="en-US" sz="2000" dirty="0">
                <a:solidFill>
                  <a:schemeClr val="bg1"/>
                </a:solidFill>
                <a:latin typeface="Times New Roman" pitchFamily="18" charset="0"/>
              </a:endParaRPr>
            </a:p>
          </p:txBody>
        </p:sp>
        <p:sp>
          <p:nvSpPr>
            <p:cNvPr id="248862" name="Rectangle 30"/>
            <p:cNvSpPr>
              <a:spLocks noChangeArrowheads="1"/>
            </p:cNvSpPr>
            <p:nvPr/>
          </p:nvSpPr>
          <p:spPr bwMode="auto">
            <a:xfrm>
              <a:off x="2188" y="857"/>
              <a:ext cx="754" cy="148"/>
            </a:xfrm>
            <a:prstGeom prst="rect">
              <a:avLst/>
            </a:prstGeom>
            <a:noFill/>
            <a:ln w="12700">
              <a:noFill/>
              <a:miter lim="800000"/>
              <a:headEnd/>
              <a:tailEnd/>
            </a:ln>
            <a:effectLst/>
          </p:spPr>
          <p:txBody>
            <a:bodyPr wrap="none" lIns="70660" tIns="35330" rIns="70660" bIns="35330">
              <a:spAutoFit/>
            </a:bodyPr>
            <a:lstStyle/>
            <a:p>
              <a:pPr defTabSz="703263" eaLnBrk="0" hangingPunct="0">
                <a:lnSpc>
                  <a:spcPct val="90000"/>
                </a:lnSpc>
              </a:pPr>
              <a:r>
                <a:rPr lang="en-US" sz="1200" b="1" dirty="0">
                  <a:solidFill>
                    <a:schemeClr val="bg1"/>
                  </a:solidFill>
                </a:rPr>
                <a:t>Process</a:t>
              </a:r>
              <a:r>
                <a:rPr lang="en-US" sz="1200" b="1" dirty="0">
                  <a:solidFill>
                    <a:schemeClr val="bg2"/>
                  </a:solidFill>
                </a:rPr>
                <a:t> </a:t>
              </a:r>
              <a:r>
                <a:rPr lang="en-US" sz="1200" b="1" dirty="0">
                  <a:solidFill>
                    <a:schemeClr val="bg1"/>
                  </a:solidFill>
                </a:rPr>
                <a:t>Areas</a:t>
              </a:r>
            </a:p>
          </p:txBody>
        </p:sp>
        <p:sp>
          <p:nvSpPr>
            <p:cNvPr id="248863" name="Rectangle 31"/>
            <p:cNvSpPr>
              <a:spLocks noChangeArrowheads="1"/>
            </p:cNvSpPr>
            <p:nvPr/>
          </p:nvSpPr>
          <p:spPr bwMode="auto">
            <a:xfrm>
              <a:off x="595" y="857"/>
              <a:ext cx="335" cy="148"/>
            </a:xfrm>
            <a:prstGeom prst="rect">
              <a:avLst/>
            </a:prstGeom>
            <a:noFill/>
            <a:ln w="12700">
              <a:noFill/>
              <a:miter lim="800000"/>
              <a:headEnd/>
              <a:tailEnd/>
            </a:ln>
            <a:effectLst/>
          </p:spPr>
          <p:txBody>
            <a:bodyPr wrap="none" lIns="70660" tIns="35330" rIns="70660" bIns="35330">
              <a:spAutoFit/>
            </a:bodyPr>
            <a:lstStyle/>
            <a:p>
              <a:pPr defTabSz="703263" eaLnBrk="0" hangingPunct="0">
                <a:lnSpc>
                  <a:spcPct val="90000"/>
                </a:lnSpc>
              </a:pPr>
              <a:r>
                <a:rPr lang="en-US" sz="1200" b="1" dirty="0">
                  <a:solidFill>
                    <a:schemeClr val="bg1"/>
                  </a:solidFill>
                </a:rPr>
                <a:t>Level</a:t>
              </a:r>
            </a:p>
          </p:txBody>
        </p:sp>
        <p:sp>
          <p:nvSpPr>
            <p:cNvPr id="248864" name="Rectangle 32"/>
            <p:cNvSpPr>
              <a:spLocks noChangeArrowheads="1"/>
            </p:cNvSpPr>
            <p:nvPr/>
          </p:nvSpPr>
          <p:spPr bwMode="auto">
            <a:xfrm>
              <a:off x="1355" y="855"/>
              <a:ext cx="373" cy="148"/>
            </a:xfrm>
            <a:prstGeom prst="rect">
              <a:avLst/>
            </a:prstGeom>
            <a:noFill/>
            <a:ln w="12700">
              <a:noFill/>
              <a:miter lim="800000"/>
              <a:headEnd/>
              <a:tailEnd/>
            </a:ln>
            <a:effectLst/>
          </p:spPr>
          <p:txBody>
            <a:bodyPr wrap="none" lIns="70660" tIns="35330" rIns="70660" bIns="35330">
              <a:spAutoFit/>
            </a:bodyPr>
            <a:lstStyle/>
            <a:p>
              <a:pPr defTabSz="703263" eaLnBrk="0" hangingPunct="0">
                <a:lnSpc>
                  <a:spcPct val="90000"/>
                </a:lnSpc>
              </a:pPr>
              <a:r>
                <a:rPr lang="en-US" sz="1200" b="1" dirty="0">
                  <a:solidFill>
                    <a:schemeClr val="bg1"/>
                  </a:solidFill>
                </a:rPr>
                <a:t>Focus</a:t>
              </a:r>
            </a:p>
          </p:txBody>
        </p:sp>
        <p:sp>
          <p:nvSpPr>
            <p:cNvPr id="248865" name="Line 33"/>
            <p:cNvSpPr>
              <a:spLocks noChangeShapeType="1"/>
            </p:cNvSpPr>
            <p:nvPr/>
          </p:nvSpPr>
          <p:spPr bwMode="auto">
            <a:xfrm>
              <a:off x="491" y="2952"/>
              <a:ext cx="4182" cy="0"/>
            </a:xfrm>
            <a:prstGeom prst="line">
              <a:avLst/>
            </a:prstGeom>
            <a:noFill/>
            <a:ln w="25400">
              <a:solidFill>
                <a:srgbClr val="000000"/>
              </a:solidFill>
              <a:round/>
              <a:headEnd/>
              <a:tailEnd/>
            </a:ln>
            <a:effectLst/>
          </p:spPr>
          <p:txBody>
            <a:bodyPr wrap="none" anchor="ctr"/>
            <a:lstStyle/>
            <a:p>
              <a:endParaRPr lang="en-US" dirty="0"/>
            </a:p>
          </p:txBody>
        </p:sp>
        <p:sp>
          <p:nvSpPr>
            <p:cNvPr id="248866" name="Line 34"/>
            <p:cNvSpPr>
              <a:spLocks noChangeShapeType="1"/>
            </p:cNvSpPr>
            <p:nvPr/>
          </p:nvSpPr>
          <p:spPr bwMode="auto">
            <a:xfrm>
              <a:off x="1318" y="824"/>
              <a:ext cx="0" cy="3104"/>
            </a:xfrm>
            <a:prstGeom prst="line">
              <a:avLst/>
            </a:prstGeom>
            <a:noFill/>
            <a:ln w="25400">
              <a:solidFill>
                <a:srgbClr val="000000"/>
              </a:solidFill>
              <a:round/>
              <a:headEnd/>
              <a:tailEnd/>
            </a:ln>
            <a:effectLst/>
          </p:spPr>
          <p:txBody>
            <a:bodyPr wrap="none" anchor="ctr"/>
            <a:lstStyle/>
            <a:p>
              <a:endParaRPr lang="en-US" dirty="0"/>
            </a:p>
          </p:txBody>
        </p:sp>
        <p:sp>
          <p:nvSpPr>
            <p:cNvPr id="248867" name="Line 35"/>
            <p:cNvSpPr>
              <a:spLocks noChangeShapeType="1"/>
            </p:cNvSpPr>
            <p:nvPr/>
          </p:nvSpPr>
          <p:spPr bwMode="auto">
            <a:xfrm>
              <a:off x="2143" y="816"/>
              <a:ext cx="9" cy="3120"/>
            </a:xfrm>
            <a:prstGeom prst="line">
              <a:avLst/>
            </a:prstGeom>
            <a:noFill/>
            <a:ln w="25400">
              <a:solidFill>
                <a:srgbClr val="000000"/>
              </a:solidFill>
              <a:round/>
              <a:headEnd/>
              <a:tailEnd/>
            </a:ln>
            <a:effectLst/>
          </p:spPr>
          <p:txBody>
            <a:bodyPr wrap="none" anchor="ctr"/>
            <a:lstStyle/>
            <a:p>
              <a:endParaRPr lang="en-US" dirty="0"/>
            </a:p>
          </p:txBody>
        </p:sp>
        <p:sp>
          <p:nvSpPr>
            <p:cNvPr id="248868" name="Rectangle 36"/>
            <p:cNvSpPr>
              <a:spLocks noChangeArrowheads="1"/>
            </p:cNvSpPr>
            <p:nvPr/>
          </p:nvSpPr>
          <p:spPr bwMode="auto">
            <a:xfrm>
              <a:off x="4661" y="1019"/>
              <a:ext cx="859" cy="274"/>
            </a:xfrm>
            <a:prstGeom prst="rect">
              <a:avLst/>
            </a:prstGeom>
            <a:noFill/>
            <a:ln w="12700">
              <a:noFill/>
              <a:miter lim="800000"/>
              <a:headEnd/>
              <a:tailEnd/>
            </a:ln>
            <a:effectLst/>
          </p:spPr>
          <p:txBody>
            <a:bodyPr lIns="70660" tIns="35330" rIns="70660" bIns="35330">
              <a:spAutoFit/>
            </a:bodyPr>
            <a:lstStyle/>
            <a:p>
              <a:pPr defTabSz="703263" eaLnBrk="0" hangingPunct="0"/>
              <a:r>
                <a:rPr lang="en-US" sz="1200" b="1" dirty="0">
                  <a:solidFill>
                    <a:schemeClr val="bg1"/>
                  </a:solidFill>
                </a:rPr>
                <a:t>Quality &amp;</a:t>
              </a:r>
            </a:p>
            <a:p>
              <a:pPr defTabSz="703263" eaLnBrk="0" hangingPunct="0"/>
              <a:r>
                <a:rPr lang="en-US" sz="1200" b="1" dirty="0">
                  <a:solidFill>
                    <a:schemeClr val="bg1"/>
                  </a:solidFill>
                </a:rPr>
                <a:t>Productivity</a:t>
              </a:r>
            </a:p>
          </p:txBody>
        </p:sp>
      </p:grpSp>
      <p:sp>
        <p:nvSpPr>
          <p:cNvPr id="248869" name="Rectangle 37"/>
          <p:cNvSpPr>
            <a:spLocks noGrp="1" noChangeArrowheads="1"/>
          </p:cNvSpPr>
          <p:nvPr>
            <p:ph type="title"/>
          </p:nvPr>
        </p:nvSpPr>
        <p:spPr>
          <a:xfrm>
            <a:off x="660400" y="546100"/>
            <a:ext cx="7989888" cy="681038"/>
          </a:xfrm>
          <a:noFill/>
          <a:ln/>
        </p:spPr>
        <p:txBody>
          <a:bodyPr lIns="90488" tIns="44450" rIns="90488" bIns="44450" anchor="b">
            <a:normAutofit fontScale="90000"/>
          </a:bodyPr>
          <a:lstStyle/>
          <a:p>
            <a:pPr defTabSz="912813"/>
            <a:r>
              <a:rPr lang="en-US" sz="3600" dirty="0"/>
              <a:t>Reference Model Scope – </a:t>
            </a:r>
            <a:br>
              <a:rPr lang="en-US" sz="3600" dirty="0"/>
            </a:br>
            <a:r>
              <a:rPr lang="en-US" sz="3600" dirty="0"/>
              <a:t>CMMI - DEV </a:t>
            </a:r>
            <a:r>
              <a:rPr lang="en-US" sz="3600" dirty="0" smtClean="0"/>
              <a:t>V1.3 </a:t>
            </a:r>
            <a:r>
              <a:rPr lang="en-US" sz="3600" dirty="0"/>
              <a:t>(Staged)</a:t>
            </a:r>
            <a:endParaRPr lang="en-US" sz="3600" baseline="30000" dirty="0"/>
          </a:p>
        </p:txBody>
      </p:sp>
      <p:sp>
        <p:nvSpPr>
          <p:cNvPr id="248870" name="Text Box 38"/>
          <p:cNvSpPr txBox="1">
            <a:spLocks noChangeArrowheads="1"/>
          </p:cNvSpPr>
          <p:nvPr/>
        </p:nvSpPr>
        <p:spPr bwMode="auto">
          <a:xfrm>
            <a:off x="5661025" y="6324600"/>
            <a:ext cx="184150" cy="396875"/>
          </a:xfrm>
          <a:prstGeom prst="rect">
            <a:avLst/>
          </a:prstGeom>
          <a:noFill/>
          <a:ln w="12700">
            <a:noFill/>
            <a:miter lim="800000"/>
            <a:headEnd/>
            <a:tailEnd/>
          </a:ln>
          <a:effectLst/>
        </p:spPr>
        <p:txBody>
          <a:bodyPr>
            <a:spAutoFit/>
          </a:bodyPr>
          <a:lstStyle/>
          <a:p>
            <a:pPr eaLnBrk="0" hangingPunct="0">
              <a:spcBef>
                <a:spcPct val="50000"/>
              </a:spcBef>
            </a:pPr>
            <a:endParaRPr lang="en-US" sz="20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dirty="0"/>
              <a:t>What is TL 9000?</a:t>
            </a:r>
          </a:p>
        </p:txBody>
      </p:sp>
      <p:sp>
        <p:nvSpPr>
          <p:cNvPr id="261136" name="Text Box 16"/>
          <p:cNvSpPr txBox="1">
            <a:spLocks noChangeArrowheads="1"/>
          </p:cNvSpPr>
          <p:nvPr/>
        </p:nvSpPr>
        <p:spPr bwMode="auto">
          <a:xfrm>
            <a:off x="2905125" y="5522913"/>
            <a:ext cx="4019550" cy="457200"/>
          </a:xfrm>
          <a:prstGeom prst="rect">
            <a:avLst/>
          </a:prstGeom>
          <a:noFill/>
          <a:ln w="9525">
            <a:noFill/>
            <a:miter lim="800000"/>
            <a:headEnd/>
            <a:tailEnd/>
          </a:ln>
          <a:effectLst/>
        </p:spPr>
        <p:txBody>
          <a:bodyPr>
            <a:spAutoFit/>
          </a:bodyPr>
          <a:lstStyle/>
          <a:p>
            <a:pPr algn="ctr"/>
            <a:r>
              <a:rPr lang="en-US" sz="2400" dirty="0">
                <a:solidFill>
                  <a:schemeClr val="accent1"/>
                </a:solidFill>
              </a:rPr>
              <a:t>Based on ISO</a:t>
            </a:r>
          </a:p>
        </p:txBody>
      </p:sp>
      <p:sp>
        <p:nvSpPr>
          <p:cNvPr id="265254" name="Text Box 38"/>
          <p:cNvSpPr txBox="1">
            <a:spLocks noChangeArrowheads="1"/>
          </p:cNvSpPr>
          <p:nvPr/>
        </p:nvSpPr>
        <p:spPr bwMode="auto">
          <a:xfrm>
            <a:off x="2721769" y="4498092"/>
            <a:ext cx="4255241" cy="674272"/>
          </a:xfrm>
          <a:prstGeom prst="rect">
            <a:avLst/>
          </a:prstGeom>
          <a:solidFill>
            <a:schemeClr val="bg1"/>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International Standard ISO 9001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65255" name="Group 39"/>
          <p:cNvGrpSpPr>
            <a:grpSpLocks/>
          </p:cNvGrpSpPr>
          <p:nvPr/>
        </p:nvGrpSpPr>
        <p:grpSpPr bwMode="auto">
          <a:xfrm>
            <a:off x="2721769" y="2552934"/>
            <a:ext cx="4249499" cy="536213"/>
            <a:chOff x="4110" y="5330"/>
            <a:chExt cx="5666" cy="605"/>
          </a:xfrm>
          <a:solidFill>
            <a:schemeClr val="bg1"/>
          </a:solidFill>
        </p:grpSpPr>
        <p:sp>
          <p:nvSpPr>
            <p:cNvPr id="265256" name="Text Box 40"/>
            <p:cNvSpPr txBox="1">
              <a:spLocks noChangeArrowheads="1"/>
            </p:cNvSpPr>
            <p:nvPr/>
          </p:nvSpPr>
          <p:spPr bwMode="auto">
            <a:xfrm>
              <a:off x="4110" y="5330"/>
              <a:ext cx="1886" cy="60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Hardware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57" name="Text Box 41"/>
            <p:cNvSpPr txBox="1">
              <a:spLocks noChangeArrowheads="1"/>
            </p:cNvSpPr>
            <p:nvPr/>
          </p:nvSpPr>
          <p:spPr bwMode="auto">
            <a:xfrm>
              <a:off x="6000" y="5330"/>
              <a:ext cx="1886" cy="60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Software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58" name="Text Box 42"/>
            <p:cNvSpPr txBox="1">
              <a:spLocks noChangeArrowheads="1"/>
            </p:cNvSpPr>
            <p:nvPr/>
          </p:nvSpPr>
          <p:spPr bwMode="auto">
            <a:xfrm>
              <a:off x="7890" y="5330"/>
              <a:ext cx="1886" cy="60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Services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5259" name="Text Box 43"/>
          <p:cNvSpPr txBox="1">
            <a:spLocks noChangeArrowheads="1"/>
          </p:cNvSpPr>
          <p:nvPr/>
        </p:nvSpPr>
        <p:spPr bwMode="auto">
          <a:xfrm>
            <a:off x="2721769" y="3065726"/>
            <a:ext cx="4255241" cy="454856"/>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Common TL 9000 Measurements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65260" name="Group 44"/>
          <p:cNvGrpSpPr>
            <a:grpSpLocks/>
          </p:cNvGrpSpPr>
          <p:nvPr/>
        </p:nvGrpSpPr>
        <p:grpSpPr bwMode="auto">
          <a:xfrm>
            <a:off x="2721769" y="3524280"/>
            <a:ext cx="4249499" cy="531282"/>
            <a:chOff x="4110" y="5330"/>
            <a:chExt cx="5666" cy="605"/>
          </a:xfrm>
          <a:solidFill>
            <a:schemeClr val="bg1"/>
          </a:solidFill>
        </p:grpSpPr>
        <p:sp>
          <p:nvSpPr>
            <p:cNvPr id="265261" name="Text Box 45"/>
            <p:cNvSpPr txBox="1">
              <a:spLocks noChangeArrowheads="1"/>
            </p:cNvSpPr>
            <p:nvPr/>
          </p:nvSpPr>
          <p:spPr bwMode="auto">
            <a:xfrm>
              <a:off x="4110" y="5330"/>
              <a:ext cx="1886" cy="60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Hardware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62" name="Text Box 46"/>
            <p:cNvSpPr txBox="1">
              <a:spLocks noChangeArrowheads="1"/>
            </p:cNvSpPr>
            <p:nvPr/>
          </p:nvSpPr>
          <p:spPr bwMode="auto">
            <a:xfrm>
              <a:off x="6000" y="5330"/>
              <a:ext cx="1886" cy="60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Software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63" name="Text Box 47"/>
            <p:cNvSpPr txBox="1">
              <a:spLocks noChangeArrowheads="1"/>
            </p:cNvSpPr>
            <p:nvPr/>
          </p:nvSpPr>
          <p:spPr bwMode="auto">
            <a:xfrm>
              <a:off x="7890" y="5330"/>
              <a:ext cx="1886" cy="60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Services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5264" name="Text Box 48"/>
          <p:cNvSpPr txBox="1">
            <a:spLocks noChangeArrowheads="1"/>
          </p:cNvSpPr>
          <p:nvPr/>
        </p:nvSpPr>
        <p:spPr bwMode="auto">
          <a:xfrm>
            <a:off x="2721769" y="3986533"/>
            <a:ext cx="4255241" cy="517722"/>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Common TL 9000 Requirements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65" name="Line 49"/>
          <p:cNvSpPr>
            <a:spLocks noChangeShapeType="1"/>
          </p:cNvSpPr>
          <p:nvPr/>
        </p:nvSpPr>
        <p:spPr bwMode="auto">
          <a:xfrm>
            <a:off x="1371706" y="4493161"/>
            <a:ext cx="5593001" cy="0"/>
          </a:xfrm>
          <a:prstGeom prst="line">
            <a:avLst/>
          </a:pr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latin typeface="Arial" pitchFamily="34" charset="0"/>
              <a:cs typeface="Arial" pitchFamily="34" charset="0"/>
            </a:endParaRPr>
          </a:p>
        </p:txBody>
      </p:sp>
      <p:sp>
        <p:nvSpPr>
          <p:cNvPr id="265266" name="Line 50"/>
          <p:cNvSpPr>
            <a:spLocks noChangeShapeType="1"/>
          </p:cNvSpPr>
          <p:nvPr/>
        </p:nvSpPr>
        <p:spPr bwMode="auto">
          <a:xfrm>
            <a:off x="1371706" y="3516884"/>
            <a:ext cx="5590540" cy="0"/>
          </a:xfrm>
          <a:prstGeom prst="line">
            <a:avLst/>
          </a:pr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latin typeface="Arial" pitchFamily="34" charset="0"/>
              <a:cs typeface="Arial" pitchFamily="34" charset="0"/>
            </a:endParaRPr>
          </a:p>
        </p:txBody>
      </p:sp>
      <p:sp>
        <p:nvSpPr>
          <p:cNvPr id="265267" name="Text Box 51"/>
          <p:cNvSpPr txBox="1">
            <a:spLocks noChangeArrowheads="1"/>
          </p:cNvSpPr>
          <p:nvPr/>
        </p:nvSpPr>
        <p:spPr bwMode="auto">
          <a:xfrm>
            <a:off x="1270000" y="2563394"/>
            <a:ext cx="1574800" cy="100530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Measurements Handbook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68" name="Text Box 52"/>
          <p:cNvSpPr txBox="1">
            <a:spLocks noChangeArrowheads="1"/>
          </p:cNvSpPr>
          <p:nvPr/>
        </p:nvSpPr>
        <p:spPr bwMode="auto">
          <a:xfrm>
            <a:off x="1270000" y="3533994"/>
            <a:ext cx="1574800" cy="96180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Requirements Handbook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69" name="AutoShape 53"/>
          <p:cNvSpPr>
            <a:spLocks noChangeArrowheads="1"/>
          </p:cNvSpPr>
          <p:nvPr/>
        </p:nvSpPr>
        <p:spPr bwMode="auto">
          <a:xfrm>
            <a:off x="6962246" y="2057400"/>
            <a:ext cx="606954" cy="3606800"/>
          </a:xfrm>
          <a:prstGeom prst="rightArrow">
            <a:avLst>
              <a:gd name="adj1" fmla="val 72769"/>
              <a:gd name="adj2" fmla="val 61977"/>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dirty="0">
              <a:latin typeface="Arial" pitchFamily="34" charset="0"/>
              <a:cs typeface="Arial" pitchFamily="34" charset="0"/>
            </a:endParaRPr>
          </a:p>
        </p:txBody>
      </p:sp>
      <p:sp>
        <p:nvSpPr>
          <p:cNvPr id="265270" name="Text Box 54"/>
          <p:cNvSpPr txBox="1">
            <a:spLocks noChangeArrowheads="1"/>
          </p:cNvSpPr>
          <p:nvPr/>
        </p:nvSpPr>
        <p:spPr bwMode="auto">
          <a:xfrm>
            <a:off x="6995874" y="3136900"/>
            <a:ext cx="370734" cy="1883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TL</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9</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0</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0</a:t>
            </a:r>
          </a:p>
          <a:p>
            <a:pPr marL="0" marR="0" lvl="0" indent="0" algn="l" defTabSz="914400" rtl="0" eaLnBrk="1" fontAlgn="base" latinLnBrk="0" hangingPunct="1">
              <a:lnSpc>
                <a:spcPct val="100000"/>
              </a:lnSpc>
              <a:spcBef>
                <a:spcPts val="1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dirty="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9137</TotalTime>
  <Words>1608</Words>
  <Application>Microsoft Office PowerPoint</Application>
  <PresentationFormat>On-screen Show (4:3)</PresentationFormat>
  <Paragraphs>275</Paragraphs>
  <Slides>21</Slides>
  <Notes>14</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Custom Design</vt:lpstr>
      <vt:lpstr>1_Blank Presentation</vt:lpstr>
      <vt:lpstr>Blank Presentation</vt:lpstr>
      <vt:lpstr> TL 9000 vs.  CMMI </vt:lpstr>
      <vt:lpstr>CMMI  to TL 9000 Mapping Subteam </vt:lpstr>
      <vt:lpstr>What is it and Where is it?</vt:lpstr>
      <vt:lpstr>What is CMMI?</vt:lpstr>
      <vt:lpstr>What is CMMI?</vt:lpstr>
      <vt:lpstr>CMMI Staged Representation:  Five Maturity Levels:</vt:lpstr>
      <vt:lpstr>CMMI Model Component Categories</vt:lpstr>
      <vt:lpstr>Reference Model Scope –  CMMI - DEV V1.3 (Staged)</vt:lpstr>
      <vt:lpstr>What is TL 9000?</vt:lpstr>
      <vt:lpstr>ISO/TL 9000 vs. CMMI</vt:lpstr>
      <vt:lpstr>Example</vt:lpstr>
      <vt:lpstr>Comparison</vt:lpstr>
      <vt:lpstr>The Bottom Line</vt:lpstr>
      <vt:lpstr>Mapping Example</vt:lpstr>
      <vt:lpstr>Slide 15</vt:lpstr>
      <vt:lpstr>CMMI (SCAMPISM A*) Appraisals</vt:lpstr>
      <vt:lpstr>Measurement &amp; Analysis Process Example</vt:lpstr>
      <vt:lpstr>Slide 18</vt:lpstr>
      <vt:lpstr>Best Practice Conferences</vt:lpstr>
      <vt:lpstr>Face to Face Workgroup Meetings</vt:lpstr>
      <vt:lpstr>Thanks for attending!</vt:lpstr>
    </vt:vector>
  </TitlesOfParts>
  <Company>Alcatel-Lucent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 9000 - CMMI Mapping</dc:title>
  <dc:creator>Nancy Bell</dc:creator>
  <dc:description>BPC 2007 - Pre-Conference Workshop</dc:description>
  <cp:lastModifiedBy>Nancy Patterson</cp:lastModifiedBy>
  <cp:revision>167</cp:revision>
  <dcterms:created xsi:type="dcterms:W3CDTF">2012-07-27T13:38:48Z</dcterms:created>
  <dcterms:modified xsi:type="dcterms:W3CDTF">2014-06-13T17:50:25Z</dcterms:modified>
</cp:coreProperties>
</file>