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25"/>
  </p:notesMasterIdLst>
  <p:sldIdLst>
    <p:sldId id="261" r:id="rId3"/>
    <p:sldId id="262" r:id="rId4"/>
    <p:sldId id="352" r:id="rId5"/>
    <p:sldId id="266" r:id="rId6"/>
    <p:sldId id="267" r:id="rId7"/>
    <p:sldId id="280" r:id="rId8"/>
    <p:sldId id="281" r:id="rId9"/>
    <p:sldId id="282" r:id="rId10"/>
    <p:sldId id="289" r:id="rId11"/>
    <p:sldId id="296" r:id="rId12"/>
    <p:sldId id="293" r:id="rId13"/>
    <p:sldId id="353" r:id="rId14"/>
    <p:sldId id="294" r:id="rId15"/>
    <p:sldId id="354" r:id="rId16"/>
    <p:sldId id="298" r:id="rId17"/>
    <p:sldId id="295" r:id="rId18"/>
    <p:sldId id="297" r:id="rId19"/>
    <p:sldId id="292" r:id="rId20"/>
    <p:sldId id="290" r:id="rId21"/>
    <p:sldId id="291" r:id="rId22"/>
    <p:sldId id="264" r:id="rId23"/>
    <p:sldId id="263"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Patterson" initials="NP" lastIdx="4" clrIdx="0">
    <p:extLst>
      <p:ext uri="{19B8F6BF-5375-455C-9EA6-DF929625EA0E}">
        <p15:presenceInfo xmlns:p15="http://schemas.microsoft.com/office/powerpoint/2012/main" userId="S-1-5-21-4283472859-1789504229-2100081591-14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a:srgbClr val="000000"/>
    <a:srgbClr val="8C96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5282" autoAdjust="0"/>
  </p:normalViewPr>
  <p:slideViewPr>
    <p:cSldViewPr snapToGrid="0">
      <p:cViewPr varScale="1">
        <p:scale>
          <a:sx n="82" d="100"/>
          <a:sy n="82" d="100"/>
        </p:scale>
        <p:origin x="720"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8" tIns="46585" rIns="93168" bIns="46585"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3168" tIns="46585" rIns="93168" bIns="46585" rtlCol="0"/>
          <a:lstStyle>
            <a:lvl1pPr algn="r">
              <a:defRPr sz="1200"/>
            </a:lvl1pPr>
          </a:lstStyle>
          <a:p>
            <a:fld id="{3ADBAA1B-C72B-4D8F-B8BF-112C9676413C}" type="datetimeFigureOut">
              <a:rPr lang="en-US" smtClean="0"/>
              <a:t>5/1/2019</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3168" tIns="46585" rIns="93168" bIns="46585"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68" tIns="46585" rIns="93168" bIns="465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3168" tIns="46585" rIns="93168"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3168" tIns="46585" rIns="93168" bIns="46585" rtlCol="0" anchor="b"/>
          <a:lstStyle>
            <a:lvl1pPr algn="r">
              <a:defRPr sz="1200"/>
            </a:lvl1pPr>
          </a:lstStyle>
          <a:p>
            <a:fld id="{25B2B39C-7253-4165-A57B-3516A226146B}" type="slidenum">
              <a:rPr lang="en-US" smtClean="0"/>
              <a:t>‹#›</a:t>
            </a:fld>
            <a:endParaRPr lang="en-US" dirty="0"/>
          </a:p>
        </p:txBody>
      </p:sp>
    </p:spTree>
    <p:extLst>
      <p:ext uri="{BB962C8B-B14F-4D97-AF65-F5344CB8AC3E}">
        <p14:creationId xmlns:p14="http://schemas.microsoft.com/office/powerpoint/2010/main" val="2547098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012E30-3B51-5D40-91F9-0B3097C4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428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EDADD-6AB0-4C9A-B16C-795E87B52E3B}"/>
              </a:ext>
            </a:extLst>
          </p:cNvPr>
          <p:cNvSpPr>
            <a:spLocks noGrp="1"/>
          </p:cNvSpPr>
          <p:nvPr>
            <p:ph type="ctrTitle" hasCustomPrompt="1"/>
          </p:nvPr>
        </p:nvSpPr>
        <p:spPr>
          <a:xfrm>
            <a:off x="1524000" y="1122363"/>
            <a:ext cx="9144000" cy="2387600"/>
          </a:xfrm>
        </p:spPr>
        <p:txBody>
          <a:bodyPr anchor="b"/>
          <a:lstStyle>
            <a:lvl1pPr algn="ctr">
              <a:defRPr sz="6000">
                <a:solidFill>
                  <a:srgbClr val="000000"/>
                </a:solidFill>
              </a:defRPr>
            </a:lvl1pPr>
          </a:lstStyle>
          <a:p>
            <a:r>
              <a:rPr lang="en-US" dirty="0"/>
              <a:t>Add Your Title</a:t>
            </a:r>
          </a:p>
        </p:txBody>
      </p:sp>
      <p:sp>
        <p:nvSpPr>
          <p:cNvPr id="3" name="Subtitle 2">
            <a:extLst>
              <a:ext uri="{FF2B5EF4-FFF2-40B4-BE49-F238E27FC236}">
                <a16:creationId xmlns:a16="http://schemas.microsoft.com/office/drawing/2014/main" id="{34FAA43B-DC31-469F-AD1D-2EFD11D5F0E8}"/>
              </a:ext>
            </a:extLst>
          </p:cNvPr>
          <p:cNvSpPr>
            <a:spLocks noGrp="1"/>
          </p:cNvSpPr>
          <p:nvPr>
            <p:ph type="subTitle" idx="1" hasCustomPrompt="1"/>
          </p:nvPr>
        </p:nvSpPr>
        <p:spPr>
          <a:xfrm>
            <a:off x="1524000" y="3602038"/>
            <a:ext cx="9144000" cy="1655762"/>
          </a:xfrm>
        </p:spPr>
        <p:txBody>
          <a:bodyPr/>
          <a:lstStyle>
            <a:lvl1pPr marL="0" indent="0" algn="ctr">
              <a:buNone/>
              <a:defRPr sz="2400">
                <a:solidFill>
                  <a:srgbClr val="8C96A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a subtitle</a:t>
            </a:r>
          </a:p>
        </p:txBody>
      </p:sp>
      <p:sp>
        <p:nvSpPr>
          <p:cNvPr id="5" name="Footer Placeholder 4">
            <a:extLst>
              <a:ext uri="{FF2B5EF4-FFF2-40B4-BE49-F238E27FC236}">
                <a16:creationId xmlns:a16="http://schemas.microsoft.com/office/drawing/2014/main" id="{ED2D83CE-CF2B-4794-8873-E99CBB77ADA4}"/>
              </a:ext>
            </a:extLst>
          </p:cNvPr>
          <p:cNvSpPr>
            <a:spLocks noGrp="1"/>
          </p:cNvSpPr>
          <p:nvPr>
            <p:ph type="ftr" sz="quarter" idx="11"/>
          </p:nvPr>
        </p:nvSpPr>
        <p:spPr>
          <a:xfrm>
            <a:off x="4038600" y="6356350"/>
            <a:ext cx="4114800" cy="365125"/>
          </a:xfrm>
          <a:prstGeom prst="rect">
            <a:avLst/>
          </a:prstGeom>
          <a:ln>
            <a:noFill/>
          </a:ln>
        </p:spPr>
        <p:txBody>
          <a:bodyPr/>
          <a:lstStyle>
            <a:lvl1pPr>
              <a:defRPr>
                <a:ln>
                  <a:noFill/>
                </a:ln>
                <a:latin typeface="Arial" panose="020B0604020202020204" pitchFamily="34" charset="0"/>
                <a:cs typeface="Arial" panose="020B0604020202020204" pitchFamily="34" charset="0"/>
              </a:defRPr>
            </a:lvl1pPr>
          </a:lstStyle>
          <a:p>
            <a:r>
              <a:rPr lang="en-US"/>
              <a:t>Telecommunications Industry Association (TIA)</a:t>
            </a:r>
            <a:endParaRPr lang="en-US" dirty="0"/>
          </a:p>
        </p:txBody>
      </p:sp>
    </p:spTree>
    <p:extLst>
      <p:ext uri="{BB962C8B-B14F-4D97-AF65-F5344CB8AC3E}">
        <p14:creationId xmlns:p14="http://schemas.microsoft.com/office/powerpoint/2010/main" val="3020366451"/>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03539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637895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56482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3900583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52653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4337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3047855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1151793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2306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60487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4770-1F12-44C3-9B92-E14E8FB3F928}"/>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BF305AF-8F48-4363-B78F-2DE4481AB9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D5F40-2708-4B26-AECA-1A6CFD9CB990}"/>
              </a:ext>
            </a:extLst>
          </p:cNvPr>
          <p:cNvSpPr>
            <a:spLocks noGrp="1"/>
          </p:cNvSpPr>
          <p:nvPr>
            <p:ph type="dt" sz="half" idx="10"/>
          </p:nvPr>
        </p:nvSpPr>
        <p:spPr>
          <a:xfrm>
            <a:off x="838200" y="6356350"/>
            <a:ext cx="2743200" cy="365125"/>
          </a:xfrm>
          <a:prstGeom prst="rect">
            <a:avLst/>
          </a:prstGeom>
        </p:spPr>
        <p:txBody>
          <a:bodyPr/>
          <a:lstStyle/>
          <a:p>
            <a:fld id="{9C769A72-6931-449E-8F0D-5791BEB08883}" type="datetimeFigureOut">
              <a:rPr lang="en-US" smtClean="0"/>
              <a:t>5/1/2019</a:t>
            </a:fld>
            <a:endParaRPr lang="en-US" dirty="0"/>
          </a:p>
        </p:txBody>
      </p:sp>
      <p:sp>
        <p:nvSpPr>
          <p:cNvPr id="5" name="Footer Placeholder 4">
            <a:extLst>
              <a:ext uri="{FF2B5EF4-FFF2-40B4-BE49-F238E27FC236}">
                <a16:creationId xmlns:a16="http://schemas.microsoft.com/office/drawing/2014/main" id="{3B3E0453-C514-4BEF-BAA0-805172311003}"/>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
        <p:nvSpPr>
          <p:cNvPr id="6" name="Slide Number Placeholder 5">
            <a:extLst>
              <a:ext uri="{FF2B5EF4-FFF2-40B4-BE49-F238E27FC236}">
                <a16:creationId xmlns:a16="http://schemas.microsoft.com/office/drawing/2014/main" id="{7771837D-8F83-421E-B974-8993B4FFFE58}"/>
              </a:ext>
            </a:extLst>
          </p:cNvPr>
          <p:cNvSpPr>
            <a:spLocks noGrp="1"/>
          </p:cNvSpPr>
          <p:nvPr>
            <p:ph type="sldNum" sz="quarter" idx="12"/>
          </p:nvPr>
        </p:nvSpPr>
        <p:spPr>
          <a:xfrm>
            <a:off x="8610600" y="6356350"/>
            <a:ext cx="2743200" cy="365125"/>
          </a:xfrm>
          <a:prstGeom prst="rect">
            <a:avLst/>
          </a:prstGeom>
        </p:spPr>
        <p:txBody>
          <a:bodyPr/>
          <a:lstStyle/>
          <a:p>
            <a:fld id="{D6F3A47C-0C53-4F9B-A5F2-870187FD8859}" type="slidenum">
              <a:rPr lang="en-US" smtClean="0"/>
              <a:t>‹#›</a:t>
            </a:fld>
            <a:endParaRPr lang="en-US" dirty="0"/>
          </a:p>
        </p:txBody>
      </p:sp>
      <p:cxnSp>
        <p:nvCxnSpPr>
          <p:cNvPr id="7" name="Straight Connector 6">
            <a:extLst>
              <a:ext uri="{FF2B5EF4-FFF2-40B4-BE49-F238E27FC236}">
                <a16:creationId xmlns:a16="http://schemas.microsoft.com/office/drawing/2014/main" id="{890E19B7-CC76-4E32-AB5D-F161AC398BE3}"/>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6247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AF80B-7185-47CA-B1A8-1715957C05A2}"/>
              </a:ext>
            </a:extLst>
          </p:cNvPr>
          <p:cNvSpPr>
            <a:spLocks noGrp="1"/>
          </p:cNvSpPr>
          <p:nvPr>
            <p:ph type="title" hasCustomPrompt="1"/>
          </p:nvPr>
        </p:nvSpPr>
        <p:spPr>
          <a:xfrm>
            <a:off x="831850" y="1709738"/>
            <a:ext cx="10515600" cy="2852737"/>
          </a:xfrm>
        </p:spPr>
        <p:txBody>
          <a:bodyPr anchor="b"/>
          <a:lstStyle>
            <a:lvl1pPr>
              <a:defRPr sz="6000">
                <a:solidFill>
                  <a:srgbClr val="000000"/>
                </a:solidFill>
              </a:defRPr>
            </a:lvl1pPr>
          </a:lstStyle>
          <a:p>
            <a:r>
              <a:rPr lang="en-US" dirty="0"/>
              <a:t>Add a subsection header</a:t>
            </a:r>
          </a:p>
        </p:txBody>
      </p:sp>
      <p:sp>
        <p:nvSpPr>
          <p:cNvPr id="3" name="Text Placeholder 2">
            <a:extLst>
              <a:ext uri="{FF2B5EF4-FFF2-40B4-BE49-F238E27FC236}">
                <a16:creationId xmlns:a16="http://schemas.microsoft.com/office/drawing/2014/main" id="{5612DE84-5B06-4E2E-AE7F-F48595A2617F}"/>
              </a:ext>
            </a:extLst>
          </p:cNvPr>
          <p:cNvSpPr>
            <a:spLocks noGrp="1"/>
          </p:cNvSpPr>
          <p:nvPr>
            <p:ph type="body" idx="1" hasCustomPrompt="1"/>
          </p:nvPr>
        </p:nvSpPr>
        <p:spPr>
          <a:xfrm>
            <a:off x="831850" y="4589463"/>
            <a:ext cx="10515600" cy="1500187"/>
          </a:xfrm>
        </p:spPr>
        <p:txBody>
          <a:bodyPr/>
          <a:lstStyle>
            <a:lvl1pPr marL="0" indent="0">
              <a:buNone/>
              <a:defRPr sz="2400">
                <a:solidFill>
                  <a:srgbClr val="8C96A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a subtitle</a:t>
            </a:r>
          </a:p>
        </p:txBody>
      </p:sp>
      <p:sp>
        <p:nvSpPr>
          <p:cNvPr id="5" name="Footer Placeholder 4">
            <a:extLst>
              <a:ext uri="{FF2B5EF4-FFF2-40B4-BE49-F238E27FC236}">
                <a16:creationId xmlns:a16="http://schemas.microsoft.com/office/drawing/2014/main" id="{58018297-EC8D-4EE8-96C8-A094959ABE20}"/>
              </a:ext>
            </a:extLst>
          </p:cNvPr>
          <p:cNvSpPr>
            <a:spLocks noGrp="1"/>
          </p:cNvSpPr>
          <p:nvPr>
            <p:ph type="ftr" sz="quarter" idx="11"/>
          </p:nvPr>
        </p:nvSpPr>
        <p:spPr>
          <a:xfrm>
            <a:off x="4038600" y="6356350"/>
            <a:ext cx="4114800" cy="365125"/>
          </a:xfrm>
          <a:prstGeom prst="rect">
            <a:avLst/>
          </a:prstGeom>
        </p:spPr>
        <p:txBody>
          <a:bodyPr/>
          <a:lstStyle>
            <a:lvl1pPr>
              <a:defRPr b="0"/>
            </a:lvl1pPr>
          </a:lstStyle>
          <a:p>
            <a:r>
              <a:rPr lang="en-US" dirty="0"/>
              <a:t>Telecommunications Industry Association (TIA)</a:t>
            </a:r>
          </a:p>
        </p:txBody>
      </p:sp>
      <p:cxnSp>
        <p:nvCxnSpPr>
          <p:cNvPr id="7" name="Straight Connector 6">
            <a:extLst>
              <a:ext uri="{FF2B5EF4-FFF2-40B4-BE49-F238E27FC236}">
                <a16:creationId xmlns:a16="http://schemas.microsoft.com/office/drawing/2014/main" id="{E07A819D-51B0-4040-BD01-BEF3741B668A}"/>
              </a:ext>
            </a:extLst>
          </p:cNvPr>
          <p:cNvCxnSpPr>
            <a:cxnSpLocks/>
          </p:cNvCxnSpPr>
          <p:nvPr userDrawn="1"/>
        </p:nvCxnSpPr>
        <p:spPr bwMode="auto">
          <a:xfrm>
            <a:off x="831850" y="4562475"/>
            <a:ext cx="8490120"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8437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E5F94-732B-44E0-9D7D-35C67D0ADF02}"/>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FC999FE-722F-462A-B95D-C36C80E4EC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F9FE15-B2B5-497D-9BB4-C5EA97DE82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B25621-A0DF-459A-A335-D5B2AAB037E0}"/>
              </a:ext>
            </a:extLst>
          </p:cNvPr>
          <p:cNvSpPr>
            <a:spLocks noGrp="1"/>
          </p:cNvSpPr>
          <p:nvPr>
            <p:ph type="dt" sz="half" idx="10"/>
          </p:nvPr>
        </p:nvSpPr>
        <p:spPr>
          <a:xfrm>
            <a:off x="838200" y="6356350"/>
            <a:ext cx="2743200" cy="365125"/>
          </a:xfrm>
          <a:prstGeom prst="rect">
            <a:avLst/>
          </a:prstGeom>
        </p:spPr>
        <p:txBody>
          <a:bodyPr/>
          <a:lstStyle/>
          <a:p>
            <a:fld id="{9C769A72-6931-449E-8F0D-5791BEB08883}" type="datetimeFigureOut">
              <a:rPr lang="en-US" smtClean="0"/>
              <a:t>5/1/2019</a:t>
            </a:fld>
            <a:endParaRPr lang="en-US" dirty="0"/>
          </a:p>
        </p:txBody>
      </p:sp>
      <p:sp>
        <p:nvSpPr>
          <p:cNvPr id="6" name="Footer Placeholder 5">
            <a:extLst>
              <a:ext uri="{FF2B5EF4-FFF2-40B4-BE49-F238E27FC236}">
                <a16:creationId xmlns:a16="http://schemas.microsoft.com/office/drawing/2014/main" id="{A1D04A0F-9D8B-4077-BA47-1E2358801936}"/>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
        <p:nvSpPr>
          <p:cNvPr id="7" name="Slide Number Placeholder 6">
            <a:extLst>
              <a:ext uri="{FF2B5EF4-FFF2-40B4-BE49-F238E27FC236}">
                <a16:creationId xmlns:a16="http://schemas.microsoft.com/office/drawing/2014/main" id="{472AF3FF-04C5-4AE5-A152-D62416C6DF7C}"/>
              </a:ext>
            </a:extLst>
          </p:cNvPr>
          <p:cNvSpPr>
            <a:spLocks noGrp="1"/>
          </p:cNvSpPr>
          <p:nvPr>
            <p:ph type="sldNum" sz="quarter" idx="12"/>
          </p:nvPr>
        </p:nvSpPr>
        <p:spPr>
          <a:xfrm>
            <a:off x="8610600" y="6356350"/>
            <a:ext cx="2743200" cy="365125"/>
          </a:xfrm>
          <a:prstGeom prst="rect">
            <a:avLst/>
          </a:prstGeom>
        </p:spPr>
        <p:txBody>
          <a:bodyPr/>
          <a:lstStyle/>
          <a:p>
            <a:fld id="{D6F3A47C-0C53-4F9B-A5F2-870187FD8859}" type="slidenum">
              <a:rPr lang="en-US" smtClean="0"/>
              <a:t>‹#›</a:t>
            </a:fld>
            <a:endParaRPr lang="en-US" dirty="0"/>
          </a:p>
        </p:txBody>
      </p:sp>
      <p:cxnSp>
        <p:nvCxnSpPr>
          <p:cNvPr id="8" name="Straight Connector 7">
            <a:extLst>
              <a:ext uri="{FF2B5EF4-FFF2-40B4-BE49-F238E27FC236}">
                <a16:creationId xmlns:a16="http://schemas.microsoft.com/office/drawing/2014/main" id="{1A6FA927-7878-45DD-9C78-B1A8F03FDC43}"/>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46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FE5F-774B-4A29-B2F3-A76E0CE365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9EC9B0-CE9F-407E-89E9-906A493C5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B533A3-AABA-4348-9981-4ACFD125D0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31A31C-3932-48C6-ABDA-B330A8865A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D940AC-E7B5-4418-AC8E-A956BCA767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CCBD3DF1-A0DF-4F3B-881D-F3A9A5DCF161}"/>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cxnSp>
        <p:nvCxnSpPr>
          <p:cNvPr id="10" name="Straight Connector 9">
            <a:extLst>
              <a:ext uri="{FF2B5EF4-FFF2-40B4-BE49-F238E27FC236}">
                <a16:creationId xmlns:a16="http://schemas.microsoft.com/office/drawing/2014/main" id="{53EE533B-6DDD-422C-B846-297E14ADDE8E}"/>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9602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E0E6A-FA89-44BF-95A1-F739EBA23E07}"/>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ACFFD4E-EAF3-4DB9-B9A9-1129A9DB2138}"/>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cxnSp>
        <p:nvCxnSpPr>
          <p:cNvPr id="6" name="Straight Connector 5">
            <a:extLst>
              <a:ext uri="{FF2B5EF4-FFF2-40B4-BE49-F238E27FC236}">
                <a16:creationId xmlns:a16="http://schemas.microsoft.com/office/drawing/2014/main" id="{DA814D34-7D30-4A6E-ACBA-97A8ECC4BAAA}"/>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21700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3C9B2CA-AB8E-4FE8-9257-85E0F6F74103}"/>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Tree>
    <p:extLst>
      <p:ext uri="{BB962C8B-B14F-4D97-AF65-F5344CB8AC3E}">
        <p14:creationId xmlns:p14="http://schemas.microsoft.com/office/powerpoint/2010/main" val="195360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asic content 1 column">
    <p:spTree>
      <p:nvGrpSpPr>
        <p:cNvPr id="1" name=""/>
        <p:cNvGrpSpPr/>
        <p:nvPr/>
      </p:nvGrpSpPr>
      <p:grpSpPr>
        <a:xfrm>
          <a:off x="0" y="0"/>
          <a:ext cx="0" cy="0"/>
          <a:chOff x="0" y="0"/>
          <a:chExt cx="0" cy="0"/>
        </a:xfrm>
      </p:grpSpPr>
      <p:sp>
        <p:nvSpPr>
          <p:cNvPr id="13" name="Subtitle 2"/>
          <p:cNvSpPr txBox="1">
            <a:spLocks/>
          </p:cNvSpPr>
          <p:nvPr userDrawn="1"/>
        </p:nvSpPr>
        <p:spPr>
          <a:xfrm>
            <a:off x="932689" y="739442"/>
            <a:ext cx="10326624" cy="419559"/>
          </a:xfrm>
          <a:prstGeom prst="rect">
            <a:avLst/>
          </a:prstGeom>
        </p:spPr>
        <p:txBody>
          <a:bodyPr vert="horz" lIns="121765" tIns="60883" rIns="121765" bIns="60883"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733" dirty="0"/>
          </a:p>
        </p:txBody>
      </p:sp>
      <p:sp>
        <p:nvSpPr>
          <p:cNvPr id="15" name="Subtitle 2"/>
          <p:cNvSpPr>
            <a:spLocks noGrp="1"/>
          </p:cNvSpPr>
          <p:nvPr>
            <p:ph type="subTitle" idx="1"/>
          </p:nvPr>
        </p:nvSpPr>
        <p:spPr>
          <a:xfrm>
            <a:off x="609600" y="886691"/>
            <a:ext cx="10972800" cy="367779"/>
          </a:xfrm>
          <a:prstGeom prst="rect">
            <a:avLst/>
          </a:prstGeom>
        </p:spPr>
        <p:txBody>
          <a:bodyPr anchor="b">
            <a:noAutofit/>
          </a:bodyPr>
          <a:lstStyle>
            <a:lvl1pPr marL="0" indent="0" algn="l">
              <a:buNone/>
              <a:defRPr sz="2667">
                <a:solidFill>
                  <a:srgbClr val="797979"/>
                </a:solidFill>
              </a:defRPr>
            </a:lvl1pPr>
          </a:lstStyle>
          <a:p>
            <a:r>
              <a:rPr lang="en-US"/>
              <a:t>Click to edit Master subtitle style</a:t>
            </a:r>
            <a:endParaRPr lang="en-US" dirty="0"/>
          </a:p>
        </p:txBody>
      </p:sp>
      <p:sp>
        <p:nvSpPr>
          <p:cNvPr id="2" name="Title 1"/>
          <p:cNvSpPr>
            <a:spLocks noGrp="1"/>
          </p:cNvSpPr>
          <p:nvPr>
            <p:ph type="title"/>
          </p:nvPr>
        </p:nvSpPr>
        <p:spPr>
          <a:xfrm>
            <a:off x="609600" y="25249"/>
            <a:ext cx="10972800" cy="861443"/>
          </a:xfrm>
        </p:spPr>
        <p:txBody>
          <a:bodyPr/>
          <a:lstStyle/>
          <a:p>
            <a:r>
              <a:rPr lang="en-US"/>
              <a:t>Click to edit Master title style</a:t>
            </a:r>
            <a:endParaRPr lang="en-US" dirty="0"/>
          </a:p>
        </p:txBody>
      </p:sp>
      <p:sp>
        <p:nvSpPr>
          <p:cNvPr id="4" name="Content Placeholder 3"/>
          <p:cNvSpPr>
            <a:spLocks noGrp="1"/>
          </p:cNvSpPr>
          <p:nvPr>
            <p:ph sz="quarter" idx="10"/>
          </p:nvPr>
        </p:nvSpPr>
        <p:spPr>
          <a:xfrm>
            <a:off x="609600" y="1350965"/>
            <a:ext cx="10972800" cy="4899025"/>
          </a:xfrm>
        </p:spPr>
        <p:txBody>
          <a:bodyPr/>
          <a:lstStyle>
            <a:lvl1pPr>
              <a:defRPr>
                <a:solidFill>
                  <a:srgbClr val="797979"/>
                </a:solidFill>
              </a:defRPr>
            </a:lvl1pPr>
          </a:lstStyle>
          <a:p>
            <a:pPr lvl="0"/>
            <a:r>
              <a:rPr lang="en-US"/>
              <a:t>Edit Master text styles</a:t>
            </a:r>
          </a:p>
        </p:txBody>
      </p:sp>
    </p:spTree>
    <p:extLst>
      <p:ext uri="{BB962C8B-B14F-4D97-AF65-F5344CB8AC3E}">
        <p14:creationId xmlns:p14="http://schemas.microsoft.com/office/powerpoint/2010/main" val="67531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D62518-4D72-8346-9E70-D29AF540754D}" type="datetimeFigureOut">
              <a:rPr lang="en-US" smtClean="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66619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CAA23-189D-4CB1-BD6E-78FF672BC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A01ACEB-533B-44FC-BBDA-26D70E67B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picture containing object&#10;&#10;Description generated with high confidence">
            <a:extLst>
              <a:ext uri="{FF2B5EF4-FFF2-40B4-BE49-F238E27FC236}">
                <a16:creationId xmlns:a16="http://schemas.microsoft.com/office/drawing/2014/main" id="{3E7B06F7-E5BE-4DC6-A9D7-7775263EE1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159543" y="5825161"/>
            <a:ext cx="1916293" cy="973477"/>
          </a:xfrm>
          <a:prstGeom prst="rect">
            <a:avLst/>
          </a:prstGeom>
        </p:spPr>
      </p:pic>
      <p:sp>
        <p:nvSpPr>
          <p:cNvPr id="7" name="Footer Placeholder 4">
            <a:extLst>
              <a:ext uri="{FF2B5EF4-FFF2-40B4-BE49-F238E27FC236}">
                <a16:creationId xmlns:a16="http://schemas.microsoft.com/office/drawing/2014/main" id="{7AC05594-B678-425B-B8A3-23AF6122E7E0}"/>
              </a:ext>
            </a:extLst>
          </p:cNvPr>
          <p:cNvSpPr>
            <a:spLocks noGrp="1"/>
          </p:cNvSpPr>
          <p:nvPr>
            <p:ph type="ftr" sz="quarter" idx="3"/>
          </p:nvPr>
        </p:nvSpPr>
        <p:spPr>
          <a:xfrm>
            <a:off x="4038600" y="6356350"/>
            <a:ext cx="4114800" cy="365125"/>
          </a:xfrm>
          <a:prstGeom prst="rect">
            <a:avLst/>
          </a:prstGeom>
          <a:ln>
            <a:noFill/>
          </a:ln>
        </p:spPr>
        <p:txBody>
          <a:bodyPr vert="horz" lIns="91440" tIns="45720" rIns="91440" bIns="45720" rtlCol="0" anchor="ctr"/>
          <a:lstStyle>
            <a:lvl1pPr algn="ctr">
              <a:defRPr sz="1200">
                <a:ln>
                  <a:noFill/>
                </a:ln>
                <a:solidFill>
                  <a:schemeClr val="accent4"/>
                </a:solidFill>
                <a:latin typeface="Arial" panose="020B0604020202020204" pitchFamily="34" charset="0"/>
                <a:cs typeface="Arial" panose="020B0604020202020204" pitchFamily="34" charset="0"/>
              </a:defRPr>
            </a:lvl1pPr>
          </a:lstStyle>
          <a:p>
            <a:r>
              <a:rPr lang="en-US"/>
              <a:t>Telecommunications Industry Association (TIA)</a:t>
            </a:r>
            <a:endParaRPr lang="en-US" dirty="0"/>
          </a:p>
        </p:txBody>
      </p:sp>
    </p:spTree>
    <p:extLst>
      <p:ext uri="{BB962C8B-B14F-4D97-AF65-F5344CB8AC3E}">
        <p14:creationId xmlns:p14="http://schemas.microsoft.com/office/powerpoint/2010/main" val="135326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hf sldNum="0" hdr="0" dt="0"/>
  <p:txStyles>
    <p:titleStyle>
      <a:lvl1pPr algn="l" defTabSz="914400" rtl="0" eaLnBrk="1" latinLnBrk="0" hangingPunct="1">
        <a:lnSpc>
          <a:spcPct val="90000"/>
        </a:lnSpc>
        <a:spcBef>
          <a:spcPct val="0"/>
        </a:spcBef>
        <a:buNone/>
        <a:defRPr sz="4400"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62518-4D72-8346-9E70-D29AF540754D}" type="datetimeFigureOut">
              <a:rPr lang="en-US" smtClean="0"/>
              <a:pPr/>
              <a:t>5/1/2019</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46105765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A7DBA-88B8-4725-BF70-CCD78A164A67}"/>
              </a:ext>
            </a:extLst>
          </p:cNvPr>
          <p:cNvSpPr>
            <a:spLocks noGrp="1"/>
          </p:cNvSpPr>
          <p:nvPr>
            <p:ph type="ctrTitle"/>
          </p:nvPr>
        </p:nvSpPr>
        <p:spPr/>
        <p:txBody>
          <a:bodyPr>
            <a:normAutofit/>
          </a:bodyPr>
          <a:lstStyle/>
          <a:p>
            <a:r>
              <a:rPr lang="en-US" dirty="0"/>
              <a:t>R5.6 Measurements</a:t>
            </a:r>
            <a:br>
              <a:rPr lang="en-US" dirty="0"/>
            </a:br>
            <a:r>
              <a:rPr lang="en-US" dirty="0"/>
              <a:t>Change Summary</a:t>
            </a:r>
          </a:p>
        </p:txBody>
      </p:sp>
      <p:sp>
        <p:nvSpPr>
          <p:cNvPr id="3" name="Subtitle 2">
            <a:extLst>
              <a:ext uri="{FF2B5EF4-FFF2-40B4-BE49-F238E27FC236}">
                <a16:creationId xmlns:a16="http://schemas.microsoft.com/office/drawing/2014/main" id="{39ABB5B8-C2EF-4B6E-B326-94C453E3C1FE}"/>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79F74B38-700B-4E7E-9363-AAE4A56CD6C0}"/>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1057514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95A10-2E7D-467A-9973-D2B2239C3B48}"/>
              </a:ext>
            </a:extLst>
          </p:cNvPr>
          <p:cNvSpPr>
            <a:spLocks noGrp="1"/>
          </p:cNvSpPr>
          <p:nvPr>
            <p:ph type="title"/>
          </p:nvPr>
        </p:nvSpPr>
        <p:spPr/>
        <p:txBody>
          <a:bodyPr/>
          <a:lstStyle/>
          <a:p>
            <a:r>
              <a:rPr lang="en-US" dirty="0"/>
              <a:t>Description of Handbook change	</a:t>
            </a:r>
          </a:p>
        </p:txBody>
      </p:sp>
      <p:sp>
        <p:nvSpPr>
          <p:cNvPr id="3" name="Content Placeholder 2">
            <a:extLst>
              <a:ext uri="{FF2B5EF4-FFF2-40B4-BE49-F238E27FC236}">
                <a16:creationId xmlns:a16="http://schemas.microsoft.com/office/drawing/2014/main" id="{C56D53D9-A0B2-423D-8246-465B06AB2CB9}"/>
              </a:ext>
            </a:extLst>
          </p:cNvPr>
          <p:cNvSpPr>
            <a:spLocks noGrp="1"/>
          </p:cNvSpPr>
          <p:nvPr>
            <p:ph idx="1"/>
          </p:nvPr>
        </p:nvSpPr>
        <p:spPr/>
        <p:txBody>
          <a:bodyPr/>
          <a:lstStyle/>
          <a:p>
            <a:pPr marL="0" indent="0">
              <a:buNone/>
            </a:pPr>
            <a:r>
              <a:rPr lang="en-US" dirty="0"/>
              <a:t>Stops the reporting of data for products in the retirement phase of their life cycle.</a:t>
            </a:r>
          </a:p>
          <a:p>
            <a:pPr lvl="1"/>
            <a:r>
              <a:rPr lang="en-US" dirty="0"/>
              <a:t>Modified text in sections 4.2.5 and 4.2.6</a:t>
            </a:r>
          </a:p>
          <a:p>
            <a:pPr lvl="1"/>
            <a:r>
              <a:rPr lang="en-US" dirty="0"/>
              <a:t>Modified Figure 4.2.6-1	Product Life Cycle and TL 9000 Data Submission</a:t>
            </a:r>
          </a:p>
          <a:p>
            <a:pPr lvl="1"/>
            <a:r>
              <a:rPr lang="en-US" dirty="0"/>
              <a:t>Modified text in section 5.1.2</a:t>
            </a:r>
          </a:p>
          <a:p>
            <a:pPr lvl="1"/>
            <a:endParaRPr lang="en-US" dirty="0"/>
          </a:p>
          <a:p>
            <a:pPr marL="0" indent="0">
              <a:buNone/>
            </a:pPr>
            <a:r>
              <a:rPr lang="en-US" dirty="0"/>
              <a:t> The reason for this change is it was found that products where no new software features are being developed were impacting the NPR, FRT, and OFR data in a number of categories.  This is due to the low number of problem reports associated with such products.</a:t>
            </a:r>
          </a:p>
        </p:txBody>
      </p:sp>
      <p:sp>
        <p:nvSpPr>
          <p:cNvPr id="4" name="Footer Placeholder 3">
            <a:extLst>
              <a:ext uri="{FF2B5EF4-FFF2-40B4-BE49-F238E27FC236}">
                <a16:creationId xmlns:a16="http://schemas.microsoft.com/office/drawing/2014/main" id="{0607F0D8-48B8-469B-8C50-FDA028BD0E32}"/>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320773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4.2.5 with changes marked</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fontScale="85000" lnSpcReduction="20000"/>
          </a:bodyPr>
          <a:lstStyle/>
          <a:p>
            <a:pPr marL="0" indent="0">
              <a:buNone/>
            </a:pPr>
            <a:r>
              <a:rPr lang="en-US" b="1" dirty="0"/>
              <a:t>4.2.5	Product </a:t>
            </a:r>
            <a:r>
              <a:rPr lang="en-US" b="1" dirty="0">
                <a:solidFill>
                  <a:srgbClr val="00B0F0"/>
                </a:solidFill>
              </a:rPr>
              <a:t>and Service</a:t>
            </a:r>
            <a:r>
              <a:rPr lang="en-US" b="1" dirty="0"/>
              <a:t> Exclusions</a:t>
            </a:r>
          </a:p>
          <a:p>
            <a:pPr marL="0" indent="0">
              <a:buNone/>
            </a:pPr>
            <a:r>
              <a:rPr lang="en-US" dirty="0"/>
              <a:t>The organization </a:t>
            </a:r>
            <a:r>
              <a:rPr lang="en-US" strike="sngStrike" dirty="0">
                <a:solidFill>
                  <a:srgbClr val="FF0000"/>
                </a:solidFill>
              </a:rPr>
              <a:t>may</a:t>
            </a:r>
            <a:r>
              <a:rPr lang="en-US" dirty="0">
                <a:solidFill>
                  <a:srgbClr val="FF0000"/>
                </a:solidFill>
              </a:rPr>
              <a:t> </a:t>
            </a:r>
            <a:r>
              <a:rPr lang="en-US" dirty="0"/>
              <a:t>shall exclude data for products that are no longer </a:t>
            </a:r>
            <a:r>
              <a:rPr lang="en-US" dirty="0">
                <a:solidFill>
                  <a:srgbClr val="00B0F0"/>
                </a:solidFill>
              </a:rPr>
              <a:t>fully</a:t>
            </a:r>
            <a:r>
              <a:rPr lang="en-US" dirty="0"/>
              <a:t> supported for its general customer base. </a:t>
            </a:r>
            <a:r>
              <a:rPr lang="en-US" dirty="0">
                <a:solidFill>
                  <a:srgbClr val="00B0F0"/>
                </a:solidFill>
              </a:rPr>
              <a:t>This exclusion shall apply only after formal notification has been made to the customers.</a:t>
            </a:r>
            <a:r>
              <a:rPr lang="en-US" dirty="0"/>
              <a:t> </a:t>
            </a:r>
            <a:r>
              <a:rPr lang="en-US" dirty="0">
                <a:solidFill>
                  <a:srgbClr val="00B0F0"/>
                </a:solidFill>
              </a:rPr>
              <a:t>This includes any product or service</a:t>
            </a:r>
            <a:r>
              <a:rPr lang="en-US" dirty="0"/>
              <a:t>  </a:t>
            </a:r>
            <a:r>
              <a:rPr lang="en-US" strike="sngStrike" dirty="0">
                <a:solidFill>
                  <a:srgbClr val="FF0000"/>
                </a:solidFill>
              </a:rPr>
              <a:t>Formal notification of placement of the product, including generic or specific software releases, </a:t>
            </a:r>
            <a:r>
              <a:rPr lang="en-US" dirty="0"/>
              <a:t>on Additions and Maintenance (A&amp;M), Manufacturing Discontinued (MD) status, New Service Supply Discontinued Status, </a:t>
            </a:r>
            <a:r>
              <a:rPr lang="en-US" dirty="0">
                <a:solidFill>
                  <a:srgbClr val="00B0F0"/>
                </a:solidFill>
              </a:rPr>
              <a:t>End of Support (EOS), or End of Life (EOL) </a:t>
            </a:r>
            <a:r>
              <a:rPr lang="en-US" strike="sngStrike" dirty="0">
                <a:solidFill>
                  <a:srgbClr val="D20000"/>
                </a:solidFill>
              </a:rPr>
              <a:t>and/or formal notification of cessation of support for the product (End of Life) shall have been made to customers for this exclusion to apply</a:t>
            </a:r>
            <a:r>
              <a:rPr lang="en-US" dirty="0"/>
              <a:t>.</a:t>
            </a:r>
            <a:r>
              <a:rPr lang="en-US" dirty="0">
                <a:solidFill>
                  <a:srgbClr val="00B0F0"/>
                </a:solidFill>
              </a:rPr>
              <a:t> </a:t>
            </a:r>
          </a:p>
          <a:p>
            <a:pPr marL="0" indent="0">
              <a:buNone/>
            </a:pPr>
            <a:r>
              <a:rPr lang="en-US" dirty="0">
                <a:solidFill>
                  <a:srgbClr val="00B0F0"/>
                </a:solidFill>
              </a:rPr>
              <a:t>For software related products or services,  the exclusion applies to generic releases as well as specific software releases.  It also applies to any software product where new software feature releases are not deployed.</a:t>
            </a:r>
          </a:p>
          <a:p>
            <a:pPr marL="0" indent="0">
              <a:buNone/>
            </a:pPr>
            <a:r>
              <a:rPr lang="en-US" dirty="0"/>
              <a:t>This exclusion does not apply to </a:t>
            </a:r>
            <a:r>
              <a:rPr lang="en-US" strike="sngStrike" dirty="0">
                <a:solidFill>
                  <a:srgbClr val="D20000"/>
                </a:solidFill>
              </a:rPr>
              <a:t>individual</a:t>
            </a:r>
            <a:r>
              <a:rPr lang="en-US" dirty="0">
                <a:solidFill>
                  <a:srgbClr val="00B0F0"/>
                </a:solidFill>
              </a:rPr>
              <a:t> F</a:t>
            </a:r>
            <a:r>
              <a:rPr lang="en-US" strike="sngStrike" dirty="0">
                <a:solidFill>
                  <a:srgbClr val="D20000"/>
                </a:solidFill>
              </a:rPr>
              <a:t>f</a:t>
            </a:r>
            <a:r>
              <a:rPr lang="en-US" dirty="0"/>
              <a:t>ield</a:t>
            </a:r>
            <a:r>
              <a:rPr lang="en-US" dirty="0">
                <a:solidFill>
                  <a:srgbClr val="00B0F0"/>
                </a:solidFill>
              </a:rPr>
              <a:t> R</a:t>
            </a:r>
            <a:r>
              <a:rPr lang="en-US" strike="sngStrike" dirty="0">
                <a:solidFill>
                  <a:srgbClr val="D20000"/>
                </a:solidFill>
              </a:rPr>
              <a:t>r</a:t>
            </a:r>
            <a:r>
              <a:rPr lang="en-US" dirty="0"/>
              <a:t>eplaceable</a:t>
            </a:r>
            <a:r>
              <a:rPr lang="en-US" dirty="0">
                <a:solidFill>
                  <a:srgbClr val="00B0F0"/>
                </a:solidFill>
              </a:rPr>
              <a:t> U</a:t>
            </a:r>
            <a:r>
              <a:rPr lang="en-US" strike="sngStrike" dirty="0">
                <a:solidFill>
                  <a:srgbClr val="D20000"/>
                </a:solidFill>
              </a:rPr>
              <a:t>u</a:t>
            </a:r>
            <a:r>
              <a:rPr lang="en-US" dirty="0"/>
              <a:t>nits</a:t>
            </a:r>
            <a:r>
              <a:rPr lang="en-US" dirty="0">
                <a:solidFill>
                  <a:srgbClr val="00B0F0"/>
                </a:solidFill>
              </a:rPr>
              <a:t> </a:t>
            </a:r>
            <a:r>
              <a:rPr lang="en-US" dirty="0"/>
              <a:t>that have been made obsolete by a later version unless those units are completely recalled from the field.</a:t>
            </a:r>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3475941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4.2.5 with changes accepted</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fontScale="92500" lnSpcReduction="20000"/>
          </a:bodyPr>
          <a:lstStyle/>
          <a:p>
            <a:pPr marL="0" indent="0">
              <a:buNone/>
            </a:pPr>
            <a:r>
              <a:rPr lang="en-US" b="1" dirty="0"/>
              <a:t>4.2.5	Product and Service Exclusions</a:t>
            </a:r>
          </a:p>
          <a:p>
            <a:pPr marL="0" indent="0">
              <a:buNone/>
            </a:pPr>
            <a:r>
              <a:rPr lang="en-US" dirty="0"/>
              <a:t>The organization shall exclude data for products that are no longer fully supported for its general customer base. This exclusion shall apply only after formal notification has been made to the customers. This includes any product or service on Additions and Maintenance (A&amp;M), Manufacturing Discontinued (MD) status, New Service Supply Discontinued Status, End of Support (EOS), or End of Life (EOL). </a:t>
            </a:r>
          </a:p>
          <a:p>
            <a:pPr marL="0" indent="0">
              <a:buNone/>
            </a:pPr>
            <a:r>
              <a:rPr lang="en-US" dirty="0"/>
              <a:t>For software related products or services, the exclusion applies to generic releases as well as specific software releases.  It also applies to any software product where new software feature releases are not deployed.</a:t>
            </a:r>
          </a:p>
          <a:p>
            <a:pPr marL="0" indent="0">
              <a:buNone/>
            </a:pPr>
            <a:r>
              <a:rPr lang="en-US" dirty="0"/>
              <a:t>This exclusion does not apply to Field Replaceable Units that have been made obsolete by a later version unless those units are completely recalled from the field.</a:t>
            </a:r>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20940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4.2.6 with changes marked</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a:bodyPr>
          <a:lstStyle/>
          <a:p>
            <a:pPr marL="0" indent="0">
              <a:buNone/>
            </a:pPr>
            <a:r>
              <a:rPr lang="en-US" b="1" dirty="0"/>
              <a:t>4.2.6	Product Measurement</a:t>
            </a:r>
          </a:p>
          <a:p>
            <a:pPr marL="0" indent="0">
              <a:buNone/>
            </a:pPr>
            <a:r>
              <a:rPr lang="en-US" dirty="0"/>
              <a:t>Unless otherwise stated, measurements shall apply to products only during </a:t>
            </a:r>
            <a:r>
              <a:rPr lang="en-US" dirty="0">
                <a:solidFill>
                  <a:srgbClr val="00B0F0"/>
                </a:solidFill>
              </a:rPr>
              <a:t>the</a:t>
            </a:r>
            <a:r>
              <a:rPr lang="en-US" dirty="0"/>
              <a:t> General Availability </a:t>
            </a:r>
            <a:r>
              <a:rPr lang="en-US" dirty="0">
                <a:solidFill>
                  <a:srgbClr val="00B0F0"/>
                </a:solidFill>
              </a:rPr>
              <a:t>Phase</a:t>
            </a:r>
            <a:r>
              <a:rPr lang="en-US" dirty="0"/>
              <a:t> </a:t>
            </a:r>
            <a:r>
              <a:rPr lang="en-US" strike="sngStrike" dirty="0">
                <a:solidFill>
                  <a:srgbClr val="D20000"/>
                </a:solidFill>
              </a:rPr>
              <a:t>and Retirement Phases </a:t>
            </a:r>
            <a:r>
              <a:rPr lang="en-US" dirty="0"/>
              <a:t>of their life cycle. The terms General Availability </a:t>
            </a:r>
            <a:r>
              <a:rPr lang="en-US" dirty="0">
                <a:solidFill>
                  <a:srgbClr val="00B0F0"/>
                </a:solidFill>
              </a:rPr>
              <a:t>Phase</a:t>
            </a:r>
            <a:r>
              <a:rPr lang="en-US" dirty="0"/>
              <a:t> and Retirement Phase are defined in the glossary. To assist in a common understanding of a product’s life cycle, see Figure 4.2.6-1.</a:t>
            </a:r>
          </a:p>
          <a:p>
            <a:pPr marL="0" indent="0">
              <a:buNone/>
            </a:pPr>
            <a:r>
              <a:rPr lang="en-US" dirty="0">
                <a:solidFill>
                  <a:srgbClr val="00B0F0"/>
                </a:solidFill>
              </a:rPr>
              <a:t>The organization shall retain the capability to report all applicable TL 9000 measurements  during the product’s or service’s Retirement Phase.</a:t>
            </a:r>
          </a:p>
          <a:p>
            <a:pPr marL="0" indent="0">
              <a:buNone/>
            </a:pPr>
            <a:r>
              <a:rPr lang="en-US" dirty="0"/>
              <a:t> </a:t>
            </a:r>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50722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4.2.6 with changes accepted</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a:bodyPr>
          <a:lstStyle/>
          <a:p>
            <a:pPr marL="0" indent="0">
              <a:buNone/>
            </a:pPr>
            <a:r>
              <a:rPr lang="en-US" b="1" dirty="0"/>
              <a:t>4.2.6	Product Measurement</a:t>
            </a:r>
          </a:p>
          <a:p>
            <a:pPr marL="0" indent="0">
              <a:buNone/>
            </a:pPr>
            <a:r>
              <a:rPr lang="en-US" dirty="0"/>
              <a:t>Unless otherwise stated, measurements shall apply to products only during the General Availability Phase of their life cycle. The terms General Availability Phase and Retirement Phase are defined in the glossary. To assist in a common understanding of a product’s life cycle, see Figure 4.2.6-1.</a:t>
            </a:r>
          </a:p>
          <a:p>
            <a:pPr marL="0" indent="0">
              <a:buNone/>
            </a:pPr>
            <a:r>
              <a:rPr lang="en-US" dirty="0"/>
              <a:t>The organization shall retain the capability to report all applicable TL 9000 measurements during the product’s or service’s Retirement Phase.</a:t>
            </a:r>
          </a:p>
          <a:p>
            <a:pPr marL="0" indent="0">
              <a:buNone/>
            </a:pPr>
            <a:r>
              <a:rPr lang="en-US" dirty="0"/>
              <a:t> </a:t>
            </a:r>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1176645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Figure 4.2.6-1	Product Life Cycle and TL 9000 Data Submission with changes marked</a:t>
            </a:r>
          </a:p>
        </p:txBody>
      </p:sp>
      <p:pic>
        <p:nvPicPr>
          <p:cNvPr id="5" name="Content Placeholder 4"/>
          <p:cNvPicPr>
            <a:picLocks noGrp="1" noChangeAspect="1"/>
          </p:cNvPicPr>
          <p:nvPr>
            <p:ph idx="1"/>
          </p:nvPr>
        </p:nvPicPr>
        <p:blipFill>
          <a:blip r:embed="rId2"/>
          <a:stretch>
            <a:fillRect/>
          </a:stretch>
        </p:blipFill>
        <p:spPr>
          <a:xfrm>
            <a:off x="6096000" y="2287938"/>
            <a:ext cx="5692633" cy="3292125"/>
          </a:xfrm>
          <a:prstGeom prst="rect">
            <a:avLst/>
          </a:prstGeom>
        </p:spPr>
      </p:pic>
      <p:sp>
        <p:nvSpPr>
          <p:cNvPr id="4" name="Footer Placeholder 3"/>
          <p:cNvSpPr>
            <a:spLocks noGrp="1"/>
          </p:cNvSpPr>
          <p:nvPr>
            <p:ph type="ftr" sz="quarter" idx="11"/>
          </p:nvPr>
        </p:nvSpPr>
        <p:spPr/>
        <p:txBody>
          <a:bodyPr/>
          <a:lstStyle/>
          <a:p>
            <a:r>
              <a:rPr lang="en-US"/>
              <a:t>www.tiaonline.org | @tiaonline</a:t>
            </a:r>
            <a:endParaRPr lang="en-US" dirty="0"/>
          </a:p>
        </p:txBody>
      </p:sp>
      <p:pic>
        <p:nvPicPr>
          <p:cNvPr id="6" name="Picture 5"/>
          <p:cNvPicPr>
            <a:picLocks noChangeAspect="1"/>
          </p:cNvPicPr>
          <p:nvPr/>
        </p:nvPicPr>
        <p:blipFill rotWithShape="1">
          <a:blip r:embed="rId3"/>
          <a:srcRect r="3518"/>
          <a:stretch/>
        </p:blipFill>
        <p:spPr>
          <a:xfrm>
            <a:off x="411380" y="2287938"/>
            <a:ext cx="5484596" cy="2867643"/>
          </a:xfrm>
          <a:prstGeom prst="rect">
            <a:avLst/>
          </a:prstGeom>
        </p:spPr>
      </p:pic>
      <p:sp>
        <p:nvSpPr>
          <p:cNvPr id="7" name="Oval 6"/>
          <p:cNvSpPr/>
          <p:nvPr/>
        </p:nvSpPr>
        <p:spPr>
          <a:xfrm>
            <a:off x="4562476" y="1952625"/>
            <a:ext cx="1295852" cy="12287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952750" y="1809750"/>
            <a:ext cx="2014334" cy="369332"/>
          </a:xfrm>
          <a:prstGeom prst="rect">
            <a:avLst/>
          </a:prstGeom>
          <a:noFill/>
        </p:spPr>
        <p:txBody>
          <a:bodyPr wrap="none" rtlCol="0">
            <a:spAutoFit/>
          </a:bodyPr>
          <a:lstStyle/>
          <a:p>
            <a:r>
              <a:rPr lang="en-US" b="1" dirty="0"/>
              <a:t>Figure in MHB R5.0</a:t>
            </a:r>
          </a:p>
        </p:txBody>
      </p:sp>
      <p:sp>
        <p:nvSpPr>
          <p:cNvPr id="11" name="TextBox 10"/>
          <p:cNvSpPr txBox="1"/>
          <p:nvPr/>
        </p:nvSpPr>
        <p:spPr>
          <a:xfrm>
            <a:off x="8263667" y="1841335"/>
            <a:ext cx="2320507" cy="369332"/>
          </a:xfrm>
          <a:prstGeom prst="rect">
            <a:avLst/>
          </a:prstGeom>
          <a:noFill/>
        </p:spPr>
        <p:txBody>
          <a:bodyPr wrap="none" rtlCol="0">
            <a:spAutoFit/>
          </a:bodyPr>
          <a:lstStyle/>
          <a:p>
            <a:r>
              <a:rPr lang="en-US" b="1" dirty="0"/>
              <a:t>Figure in MHB PR R5.6</a:t>
            </a:r>
          </a:p>
        </p:txBody>
      </p:sp>
      <p:sp>
        <p:nvSpPr>
          <p:cNvPr id="12" name="Oval 11"/>
          <p:cNvSpPr/>
          <p:nvPr/>
        </p:nvSpPr>
        <p:spPr>
          <a:xfrm>
            <a:off x="10247095" y="1931617"/>
            <a:ext cx="1303865" cy="12287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5662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5.1.2 with changes marked</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lnSpcReduction="10000"/>
          </a:bodyPr>
          <a:lstStyle/>
          <a:p>
            <a:pPr marL="0" indent="0">
              <a:buNone/>
            </a:pPr>
            <a:r>
              <a:rPr lang="en-US" b="1" dirty="0"/>
              <a:t>5.1.2</a:t>
            </a:r>
            <a:r>
              <a:rPr lang="en-US" dirty="0"/>
              <a:t>	Purpose</a:t>
            </a:r>
            <a:endParaRPr lang="en-US" b="1" dirty="0"/>
          </a:p>
          <a:p>
            <a:pPr marL="0" indent="0">
              <a:buNone/>
            </a:pPr>
            <a:r>
              <a:rPr lang="en-US" dirty="0"/>
              <a:t>This measurement is used to evaluate the number of customer-originated problem reports related to the product and its associated processes during its General Availability (GA) </a:t>
            </a:r>
            <a:r>
              <a:rPr lang="en-US" dirty="0">
                <a:solidFill>
                  <a:srgbClr val="00B0F0"/>
                </a:solidFill>
              </a:rPr>
              <a:t>Phase </a:t>
            </a:r>
            <a:r>
              <a:rPr lang="en-US" strike="sngStrike" dirty="0">
                <a:solidFill>
                  <a:srgbClr val="D20000"/>
                </a:solidFill>
              </a:rPr>
              <a:t>and Retirement Phases</a:t>
            </a:r>
            <a:r>
              <a:rPr lang="en-US" dirty="0"/>
              <a:t>. Problem reports may have a negative impact on the organization (such as rework), on the customer (such as scheduling repeat site visits) and may jeopardize or affect the customer's business operations. Problem reports contribute to loss of end-user loyalty and customer satisfaction. This measurement is intended to stimulate continuous improvements resulting in a reduction of the number of problem reports, associated costs and potential revenue losses.</a:t>
            </a:r>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130780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3EE52-716E-43B0-8DA4-B6FBA472D39C}"/>
              </a:ext>
            </a:extLst>
          </p:cNvPr>
          <p:cNvSpPr>
            <a:spLocks noGrp="1"/>
          </p:cNvSpPr>
          <p:nvPr>
            <p:ph type="title"/>
          </p:nvPr>
        </p:nvSpPr>
        <p:spPr/>
        <p:txBody>
          <a:bodyPr/>
          <a:lstStyle/>
          <a:p>
            <a:r>
              <a:rPr lang="en-US" dirty="0"/>
              <a:t>Product and Service Category Tables</a:t>
            </a:r>
          </a:p>
        </p:txBody>
      </p:sp>
      <p:sp>
        <p:nvSpPr>
          <p:cNvPr id="3" name="Content Placeholder 2">
            <a:extLst>
              <a:ext uri="{FF2B5EF4-FFF2-40B4-BE49-F238E27FC236}">
                <a16:creationId xmlns:a16="http://schemas.microsoft.com/office/drawing/2014/main" id="{41B5B703-CAEC-4E98-8822-0607C86F03ED}"/>
              </a:ext>
            </a:extLst>
          </p:cNvPr>
          <p:cNvSpPr>
            <a:spLocks noGrp="1"/>
          </p:cNvSpPr>
          <p:nvPr>
            <p:ph idx="1"/>
          </p:nvPr>
        </p:nvSpPr>
        <p:spPr/>
        <p:txBody>
          <a:bodyPr>
            <a:normAutofit fontScale="92500" lnSpcReduction="10000"/>
          </a:bodyPr>
          <a:lstStyle/>
          <a:p>
            <a:pPr marL="0" indent="0">
              <a:buNone/>
            </a:pPr>
            <a:r>
              <a:rPr lang="en-US" dirty="0"/>
              <a:t>A new edition of the Product and Service Category Tables is being published in conjunction with the R5.6 Point Release.   These changes included:</a:t>
            </a:r>
          </a:p>
          <a:p>
            <a:pPr lvl="1"/>
            <a:r>
              <a:rPr lang="en-US" sz="2200" dirty="0"/>
              <a:t>Combined 3.2.6.2 Analog Video Transmission Equipment and 3.2.6.3 Digital Video Transmission Equipment into a single category, 3.2.6.2 Video Transmission Equipment</a:t>
            </a:r>
          </a:p>
          <a:p>
            <a:pPr lvl="1"/>
            <a:r>
              <a:rPr lang="en-US" sz="2200" dirty="0"/>
              <a:t>Added 3.3.2.6 5G BTS</a:t>
            </a:r>
          </a:p>
          <a:p>
            <a:pPr lvl="1"/>
            <a:r>
              <a:rPr lang="en-US" sz="2200" dirty="0"/>
              <a:t>Split 7.1.1 Installation into 7.1.1.1 Physical Installation and 7.1.1.2 Remote Installation</a:t>
            </a:r>
          </a:p>
          <a:p>
            <a:pPr lvl="1"/>
            <a:r>
              <a:rPr lang="en-US" sz="2200" dirty="0"/>
              <a:t>Changed 8.1.4 Title and definition from “Electromechanical” to “Mechanical and Electromechanical” and added examples of mechanical devices</a:t>
            </a:r>
          </a:p>
          <a:p>
            <a:pPr lvl="1"/>
            <a:r>
              <a:rPr lang="en-US" sz="2200" dirty="0"/>
              <a:t>Modified definition for 8.2, 8.2.1,8.2,2, 8.2.3, and 8.2.4 from “components” to “electrical components”</a:t>
            </a:r>
          </a:p>
          <a:p>
            <a:pPr lvl="1"/>
            <a:r>
              <a:rPr lang="en-US" sz="2200" dirty="0"/>
              <a:t>Modified total and partial outage definition for 1.2.3 Media Gateways, 1.2.7 Application Server, and 1.2.8 Service and Network Controller, reducing the 15 seconds minimum to 5 seconds where applicable</a:t>
            </a:r>
          </a:p>
          <a:p>
            <a:pPr lvl="1"/>
            <a:r>
              <a:rPr lang="en-US" sz="2200" dirty="0"/>
              <a:t>Added HSS outage definitions in addition to HLR definitions in 2.3 Home Location Register (HLR)</a:t>
            </a:r>
          </a:p>
          <a:p>
            <a:pPr marL="0" indent="0">
              <a:buNone/>
            </a:pPr>
            <a:endParaRPr lang="en-US" dirty="0"/>
          </a:p>
        </p:txBody>
      </p:sp>
      <p:sp>
        <p:nvSpPr>
          <p:cNvPr id="4" name="Footer Placeholder 3">
            <a:extLst>
              <a:ext uri="{FF2B5EF4-FFF2-40B4-BE49-F238E27FC236}">
                <a16:creationId xmlns:a16="http://schemas.microsoft.com/office/drawing/2014/main" id="{002C6B98-8E83-4F6F-A2FC-B76B8CA92E04}"/>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1293826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D492-D659-44F5-B59E-53AF6E9CADF9}"/>
              </a:ext>
            </a:extLst>
          </p:cNvPr>
          <p:cNvSpPr>
            <a:spLocks noGrp="1"/>
          </p:cNvSpPr>
          <p:nvPr>
            <p:ph type="title"/>
          </p:nvPr>
        </p:nvSpPr>
        <p:spPr/>
        <p:txBody>
          <a:bodyPr/>
          <a:lstStyle/>
          <a:p>
            <a:r>
              <a:rPr lang="en-US" dirty="0"/>
              <a:t>Point Release Certification</a:t>
            </a:r>
          </a:p>
        </p:txBody>
      </p:sp>
      <p:sp>
        <p:nvSpPr>
          <p:cNvPr id="3" name="Text Placeholder 2">
            <a:extLst>
              <a:ext uri="{FF2B5EF4-FFF2-40B4-BE49-F238E27FC236}">
                <a16:creationId xmlns:a16="http://schemas.microsoft.com/office/drawing/2014/main" id="{3C30498E-BBA0-4042-8FE4-40232EE32BB6}"/>
              </a:ext>
            </a:extLst>
          </p:cNvPr>
          <p:cNvSpPr>
            <a:spLocks noGrp="1"/>
          </p:cNvSpPr>
          <p:nvPr>
            <p:ph type="body" idx="1"/>
          </p:nvPr>
        </p:nvSpPr>
        <p:spPr/>
        <p:txBody>
          <a:bodyPr/>
          <a:lstStyle/>
          <a:p>
            <a:r>
              <a:rPr lang="en-US" sz="4000" dirty="0"/>
              <a:t>Rules</a:t>
            </a:r>
          </a:p>
          <a:p>
            <a:endParaRPr lang="en-US" dirty="0"/>
          </a:p>
        </p:txBody>
      </p:sp>
      <p:sp>
        <p:nvSpPr>
          <p:cNvPr id="4" name="Footer Placeholder 3">
            <a:extLst>
              <a:ext uri="{FF2B5EF4-FFF2-40B4-BE49-F238E27FC236}">
                <a16:creationId xmlns:a16="http://schemas.microsoft.com/office/drawing/2014/main" id="{E3E0DE4E-BD3A-45DA-8954-3E43CC5891D1}"/>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1076210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B5F-26D8-4404-B682-4E59788FE595}"/>
              </a:ext>
            </a:extLst>
          </p:cNvPr>
          <p:cNvSpPr>
            <a:spLocks noGrp="1"/>
          </p:cNvSpPr>
          <p:nvPr>
            <p:ph type="title"/>
          </p:nvPr>
        </p:nvSpPr>
        <p:spPr/>
        <p:txBody>
          <a:bodyPr/>
          <a:lstStyle/>
          <a:p>
            <a:r>
              <a:rPr lang="en-US" dirty="0"/>
              <a:t>Point Release Certification Rules</a:t>
            </a:r>
          </a:p>
        </p:txBody>
      </p:sp>
      <p:sp>
        <p:nvSpPr>
          <p:cNvPr id="3" name="Content Placeholder 2">
            <a:extLst>
              <a:ext uri="{FF2B5EF4-FFF2-40B4-BE49-F238E27FC236}">
                <a16:creationId xmlns:a16="http://schemas.microsoft.com/office/drawing/2014/main" id="{04A18253-B7E0-4D06-8A9C-AEA57307B6B7}"/>
              </a:ext>
            </a:extLst>
          </p:cNvPr>
          <p:cNvSpPr>
            <a:spLocks noGrp="1"/>
          </p:cNvSpPr>
          <p:nvPr>
            <p:ph idx="1"/>
          </p:nvPr>
        </p:nvSpPr>
        <p:spPr>
          <a:xfrm>
            <a:off x="838200" y="2138362"/>
            <a:ext cx="10834396" cy="4351338"/>
          </a:xfrm>
        </p:spPr>
        <p:txBody>
          <a:bodyPr>
            <a:normAutofit/>
          </a:bodyPr>
          <a:lstStyle/>
          <a:p>
            <a:r>
              <a:rPr lang="en-US" dirty="0"/>
              <a:t>Primary concerns are to minimize impact on monthly PDR data and derive benefit from changes/additions as soon as feasible</a:t>
            </a:r>
          </a:p>
          <a:p>
            <a:pPr lvl="1"/>
            <a:r>
              <a:rPr lang="en-US" dirty="0"/>
              <a:t>Set as short as practical</a:t>
            </a:r>
          </a:p>
          <a:p>
            <a:pPr lvl="1"/>
            <a:r>
              <a:rPr lang="en-US" dirty="0"/>
              <a:t>Likely longer interval when adding a new measurement</a:t>
            </a:r>
          </a:p>
          <a:p>
            <a:pPr lvl="1"/>
            <a:r>
              <a:rPr lang="en-US" dirty="0"/>
              <a:t>Shorter interval where a change is made to a measurement if the previous data cannot be easily converted</a:t>
            </a:r>
          </a:p>
          <a:p>
            <a:r>
              <a:rPr lang="en-US" dirty="0"/>
              <a:t>Must have a specific effectivity noting when first month data submissions are allowed and month when submissions are required</a:t>
            </a:r>
          </a:p>
          <a:p>
            <a:r>
              <a:rPr lang="en-US" dirty="0"/>
              <a:t>All point releases must be complied with at the compliance interval date</a:t>
            </a:r>
          </a:p>
          <a:p>
            <a:r>
              <a:rPr lang="en-US" dirty="0"/>
              <a:t>The interval should not be more than 6 months</a:t>
            </a:r>
          </a:p>
          <a:p>
            <a:endParaRPr lang="en-US" dirty="0"/>
          </a:p>
        </p:txBody>
      </p:sp>
      <p:sp>
        <p:nvSpPr>
          <p:cNvPr id="4" name="Footer Placeholder 3">
            <a:extLst>
              <a:ext uri="{FF2B5EF4-FFF2-40B4-BE49-F238E27FC236}">
                <a16:creationId xmlns:a16="http://schemas.microsoft.com/office/drawing/2014/main" id="{B84FE083-D5F8-4331-8CF0-59CC3FBBA4D1}"/>
              </a:ext>
            </a:extLst>
          </p:cNvPr>
          <p:cNvSpPr>
            <a:spLocks noGrp="1"/>
          </p:cNvSpPr>
          <p:nvPr>
            <p:ph type="ftr" sz="quarter" idx="11"/>
          </p:nvPr>
        </p:nvSpPr>
        <p:spPr/>
        <p:txBody>
          <a:bodyPr/>
          <a:lstStyle/>
          <a:p>
            <a:r>
              <a:rPr lang="en-US"/>
              <a:t>www.tiaonline.org | @tiaonline</a:t>
            </a:r>
            <a:endParaRPr lang="en-US" dirty="0"/>
          </a:p>
        </p:txBody>
      </p:sp>
      <p:sp>
        <p:nvSpPr>
          <p:cNvPr id="7" name="Subtitle 1">
            <a:extLst>
              <a:ext uri="{FF2B5EF4-FFF2-40B4-BE49-F238E27FC236}">
                <a16:creationId xmlns:a16="http://schemas.microsoft.com/office/drawing/2014/main" id="{1C7B5BB0-4689-4C67-91F5-FA045EC84BE8}"/>
              </a:ext>
            </a:extLst>
          </p:cNvPr>
          <p:cNvSpPr txBox="1">
            <a:spLocks/>
          </p:cNvSpPr>
          <p:nvPr/>
        </p:nvSpPr>
        <p:spPr>
          <a:xfrm>
            <a:off x="838200" y="1457846"/>
            <a:ext cx="10972800" cy="3677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a:t>Measurements Handbook</a:t>
            </a:r>
            <a:endParaRPr lang="en-US" sz="4000" b="1" dirty="0"/>
          </a:p>
        </p:txBody>
      </p:sp>
    </p:spTree>
    <p:extLst>
      <p:ext uri="{BB962C8B-B14F-4D97-AF65-F5344CB8AC3E}">
        <p14:creationId xmlns:p14="http://schemas.microsoft.com/office/powerpoint/2010/main" val="370508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03BAD-8B90-49D5-A615-DC6376C7F8AD}"/>
              </a:ext>
            </a:extLst>
          </p:cNvPr>
          <p:cNvSpPr>
            <a:spLocks noGrp="1"/>
          </p:cNvSpPr>
          <p:nvPr>
            <p:ph type="title"/>
          </p:nvPr>
        </p:nvSpPr>
        <p:spPr/>
        <p:txBody>
          <a:bodyPr/>
          <a:lstStyle/>
          <a:p>
            <a:r>
              <a:rPr lang="en-US" dirty="0"/>
              <a:t>Content for R5.6 MHB Point Release</a:t>
            </a:r>
          </a:p>
        </p:txBody>
      </p:sp>
      <p:sp>
        <p:nvSpPr>
          <p:cNvPr id="3" name="Content Placeholder 2">
            <a:extLst>
              <a:ext uri="{FF2B5EF4-FFF2-40B4-BE49-F238E27FC236}">
                <a16:creationId xmlns:a16="http://schemas.microsoft.com/office/drawing/2014/main" id="{9B6DDDBC-E326-443C-8580-CD23896B6FD4}"/>
              </a:ext>
            </a:extLst>
          </p:cNvPr>
          <p:cNvSpPr>
            <a:spLocks noGrp="1"/>
          </p:cNvSpPr>
          <p:nvPr>
            <p:ph idx="1"/>
          </p:nvPr>
        </p:nvSpPr>
        <p:spPr/>
        <p:txBody>
          <a:bodyPr/>
          <a:lstStyle/>
          <a:p>
            <a:r>
              <a:rPr lang="en-US" dirty="0"/>
              <a:t>Revised Sections 4.2.5, 4.2.6, and 5.1.2 to remove reporting of data during the retirement phase of life cycle</a:t>
            </a:r>
          </a:p>
          <a:p>
            <a:r>
              <a:rPr lang="en-US" dirty="0"/>
              <a:t>Product and Service Category Tables update</a:t>
            </a:r>
          </a:p>
        </p:txBody>
      </p:sp>
      <p:sp>
        <p:nvSpPr>
          <p:cNvPr id="4" name="Footer Placeholder 3">
            <a:extLst>
              <a:ext uri="{FF2B5EF4-FFF2-40B4-BE49-F238E27FC236}">
                <a16:creationId xmlns:a16="http://schemas.microsoft.com/office/drawing/2014/main" id="{0F91A25E-F17A-4FF3-9374-1C29BEA5AEE9}"/>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2263955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B5F-26D8-4404-B682-4E59788FE595}"/>
              </a:ext>
            </a:extLst>
          </p:cNvPr>
          <p:cNvSpPr>
            <a:spLocks noGrp="1"/>
          </p:cNvSpPr>
          <p:nvPr>
            <p:ph type="title"/>
          </p:nvPr>
        </p:nvSpPr>
        <p:spPr/>
        <p:txBody>
          <a:bodyPr/>
          <a:lstStyle/>
          <a:p>
            <a:r>
              <a:rPr lang="en-US" dirty="0"/>
              <a:t>Point Release Certification Rules</a:t>
            </a:r>
          </a:p>
        </p:txBody>
      </p:sp>
      <p:sp>
        <p:nvSpPr>
          <p:cNvPr id="3" name="Content Placeholder 2">
            <a:extLst>
              <a:ext uri="{FF2B5EF4-FFF2-40B4-BE49-F238E27FC236}">
                <a16:creationId xmlns:a16="http://schemas.microsoft.com/office/drawing/2014/main" id="{04A18253-B7E0-4D06-8A9C-AEA57307B6B7}"/>
              </a:ext>
            </a:extLst>
          </p:cNvPr>
          <p:cNvSpPr>
            <a:spLocks noGrp="1"/>
          </p:cNvSpPr>
          <p:nvPr>
            <p:ph idx="1"/>
          </p:nvPr>
        </p:nvSpPr>
        <p:spPr>
          <a:xfrm>
            <a:off x="838200" y="2138362"/>
            <a:ext cx="10515600" cy="4351338"/>
          </a:xfrm>
        </p:spPr>
        <p:txBody>
          <a:bodyPr/>
          <a:lstStyle/>
          <a:p>
            <a:r>
              <a:rPr lang="en-US" dirty="0"/>
              <a:t>New certifications</a:t>
            </a:r>
          </a:p>
          <a:p>
            <a:pPr lvl="1"/>
            <a:r>
              <a:rPr lang="en-US" dirty="0"/>
              <a:t>Must use most current major release</a:t>
            </a:r>
          </a:p>
          <a:p>
            <a:pPr lvl="1"/>
            <a:r>
              <a:rPr lang="en-US" dirty="0"/>
              <a:t>Voluntarily may certify to most current point releases</a:t>
            </a:r>
          </a:p>
          <a:p>
            <a:r>
              <a:rPr lang="en-US" dirty="0"/>
              <a:t>Existing certifications</a:t>
            </a:r>
          </a:p>
          <a:p>
            <a:pPr lvl="1"/>
            <a:r>
              <a:rPr lang="en-US" dirty="0"/>
              <a:t>Point releases are not required for implementation until the next major release</a:t>
            </a:r>
          </a:p>
          <a:p>
            <a:pPr lvl="1"/>
            <a:r>
              <a:rPr lang="en-US" dirty="0"/>
              <a:t>Organizations may be certified against a point release voluntarily</a:t>
            </a:r>
          </a:p>
          <a:p>
            <a:r>
              <a:rPr lang="en-US" dirty="0"/>
              <a:t>Point releases may be required by customers at any time after release</a:t>
            </a:r>
          </a:p>
          <a:p>
            <a:endParaRPr lang="en-US" dirty="0"/>
          </a:p>
        </p:txBody>
      </p:sp>
      <p:sp>
        <p:nvSpPr>
          <p:cNvPr id="4" name="Footer Placeholder 3">
            <a:extLst>
              <a:ext uri="{FF2B5EF4-FFF2-40B4-BE49-F238E27FC236}">
                <a16:creationId xmlns:a16="http://schemas.microsoft.com/office/drawing/2014/main" id="{B84FE083-D5F8-4331-8CF0-59CC3FBBA4D1}"/>
              </a:ext>
            </a:extLst>
          </p:cNvPr>
          <p:cNvSpPr>
            <a:spLocks noGrp="1"/>
          </p:cNvSpPr>
          <p:nvPr>
            <p:ph type="ftr" sz="quarter" idx="11"/>
          </p:nvPr>
        </p:nvSpPr>
        <p:spPr/>
        <p:txBody>
          <a:bodyPr/>
          <a:lstStyle/>
          <a:p>
            <a:r>
              <a:rPr lang="en-US"/>
              <a:t>www.tiaonline.org | @tiaonline</a:t>
            </a:r>
            <a:endParaRPr lang="en-US" dirty="0"/>
          </a:p>
        </p:txBody>
      </p:sp>
      <p:sp>
        <p:nvSpPr>
          <p:cNvPr id="7" name="Subtitle 1">
            <a:extLst>
              <a:ext uri="{FF2B5EF4-FFF2-40B4-BE49-F238E27FC236}">
                <a16:creationId xmlns:a16="http://schemas.microsoft.com/office/drawing/2014/main" id="{1C7B5BB0-4689-4C67-91F5-FA045EC84BE8}"/>
              </a:ext>
            </a:extLst>
          </p:cNvPr>
          <p:cNvSpPr txBox="1">
            <a:spLocks/>
          </p:cNvSpPr>
          <p:nvPr/>
        </p:nvSpPr>
        <p:spPr>
          <a:xfrm>
            <a:off x="838200" y="1457846"/>
            <a:ext cx="10972800" cy="3677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a:t>Requirements Handbook</a:t>
            </a:r>
          </a:p>
        </p:txBody>
      </p:sp>
    </p:spTree>
    <p:extLst>
      <p:ext uri="{BB962C8B-B14F-4D97-AF65-F5344CB8AC3E}">
        <p14:creationId xmlns:p14="http://schemas.microsoft.com/office/powerpoint/2010/main" val="3792694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45C9-005E-4E7F-859D-51C8FD5D1AC3}"/>
              </a:ext>
            </a:extLst>
          </p:cNvPr>
          <p:cNvSpPr>
            <a:spLocks noGrp="1"/>
          </p:cNvSpPr>
          <p:nvPr>
            <p:ph type="title"/>
          </p:nvPr>
        </p:nvSpPr>
        <p:spPr/>
        <p:txBody>
          <a:bodyPr/>
          <a:lstStyle/>
          <a:p>
            <a:r>
              <a:rPr lang="en-US" dirty="0"/>
              <a:t>Point Release Publication and Pricing</a:t>
            </a:r>
          </a:p>
        </p:txBody>
      </p:sp>
      <p:sp>
        <p:nvSpPr>
          <p:cNvPr id="3" name="Text Placeholder 2">
            <a:extLst>
              <a:ext uri="{FF2B5EF4-FFF2-40B4-BE49-F238E27FC236}">
                <a16:creationId xmlns:a16="http://schemas.microsoft.com/office/drawing/2014/main" id="{ADBD9A65-38DD-4FE0-AB71-45F19DB84824}"/>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2296B65A-A2CE-4161-BADE-245AFC4ACA1D}"/>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2954452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CEEC8-5D04-46DF-B617-A9EEDA9AD3EF}"/>
              </a:ext>
            </a:extLst>
          </p:cNvPr>
          <p:cNvSpPr>
            <a:spLocks noGrp="1"/>
          </p:cNvSpPr>
          <p:nvPr>
            <p:ph type="title"/>
          </p:nvPr>
        </p:nvSpPr>
        <p:spPr/>
        <p:txBody>
          <a:bodyPr/>
          <a:lstStyle/>
          <a:p>
            <a:r>
              <a:rPr lang="en-US" dirty="0"/>
              <a:t>Point Release Publication</a:t>
            </a:r>
          </a:p>
        </p:txBody>
      </p:sp>
      <p:sp>
        <p:nvSpPr>
          <p:cNvPr id="3" name="Content Placeholder 2">
            <a:extLst>
              <a:ext uri="{FF2B5EF4-FFF2-40B4-BE49-F238E27FC236}">
                <a16:creationId xmlns:a16="http://schemas.microsoft.com/office/drawing/2014/main" id="{4C2BF8BC-25A8-4ECE-8CEF-DE3C64ACB020}"/>
              </a:ext>
            </a:extLst>
          </p:cNvPr>
          <p:cNvSpPr>
            <a:spLocks noGrp="1"/>
          </p:cNvSpPr>
          <p:nvPr>
            <p:ph sz="half" idx="1"/>
          </p:nvPr>
        </p:nvSpPr>
        <p:spPr>
          <a:xfrm>
            <a:off x="838199" y="1825625"/>
            <a:ext cx="10315575" cy="4351338"/>
          </a:xfrm>
        </p:spPr>
        <p:txBody>
          <a:bodyPr/>
          <a:lstStyle/>
          <a:p>
            <a:r>
              <a:rPr lang="en-US" dirty="0"/>
              <a:t>Changed/new sections available as free download from tl9000.org (same as Product and Service Category Tables)</a:t>
            </a:r>
          </a:p>
          <a:p>
            <a:r>
              <a:rPr lang="en-US" dirty="0"/>
              <a:t>Incorporated in electronic versions for new sales</a:t>
            </a:r>
          </a:p>
          <a:p>
            <a:r>
              <a:rPr lang="en-US" dirty="0"/>
              <a:t>Previous release will remain available as long as certification to that release is still valid</a:t>
            </a:r>
          </a:p>
          <a:p>
            <a:endParaRPr lang="en-US" dirty="0"/>
          </a:p>
        </p:txBody>
      </p:sp>
      <p:sp>
        <p:nvSpPr>
          <p:cNvPr id="5" name="Footer Placeholder 4">
            <a:extLst>
              <a:ext uri="{FF2B5EF4-FFF2-40B4-BE49-F238E27FC236}">
                <a16:creationId xmlns:a16="http://schemas.microsoft.com/office/drawing/2014/main" id="{69DCAA21-0D8D-4E49-8385-1F8B91E5752C}"/>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297565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101" y="410105"/>
            <a:ext cx="8183879" cy="487363"/>
          </a:xfrm>
        </p:spPr>
        <p:txBody>
          <a:bodyPr>
            <a:normAutofit fontScale="90000"/>
          </a:bodyPr>
          <a:lstStyle/>
          <a:p>
            <a:r>
              <a:rPr lang="en-US" b="1" dirty="0"/>
              <a:t>MHB / PCT 5.6 Release Milestones</a:t>
            </a:r>
          </a:p>
        </p:txBody>
      </p:sp>
      <p:sp>
        <p:nvSpPr>
          <p:cNvPr id="3" name="Content Placeholder 2"/>
          <p:cNvSpPr>
            <a:spLocks noGrp="1"/>
          </p:cNvSpPr>
          <p:nvPr>
            <p:ph idx="1"/>
          </p:nvPr>
        </p:nvSpPr>
        <p:spPr>
          <a:xfrm>
            <a:off x="1862666" y="999067"/>
            <a:ext cx="8657851" cy="5805593"/>
          </a:xfrm>
        </p:spPr>
        <p:txBody>
          <a:bodyPr>
            <a:normAutofit fontScale="40000" lnSpcReduction="20000"/>
          </a:bodyPr>
          <a:lstStyle/>
          <a:p>
            <a:pPr marL="0" indent="0">
              <a:buNone/>
            </a:pPr>
            <a:endParaRPr lang="en-US" sz="2400" dirty="0"/>
          </a:p>
          <a:p>
            <a:r>
              <a:rPr lang="en-US" sz="5000" dirty="0">
                <a:solidFill>
                  <a:srgbClr val="00B050"/>
                </a:solidFill>
              </a:rPr>
              <a:t>Product Exclusion Changes (4.2.5-2.6) - Approved				4/18/2018</a:t>
            </a:r>
          </a:p>
          <a:p>
            <a:r>
              <a:rPr lang="en-US" sz="5000" dirty="0">
                <a:solidFill>
                  <a:srgbClr val="00B050"/>
                </a:solidFill>
              </a:rPr>
              <a:t>Product Category Table (PCT) Changes for 5.6 - Approved		9/19/2018</a:t>
            </a:r>
          </a:p>
          <a:p>
            <a:r>
              <a:rPr lang="en-US" sz="5000" dirty="0">
                <a:solidFill>
                  <a:srgbClr val="00B050"/>
                </a:solidFill>
              </a:rPr>
              <a:t>Final Delivery	 of Any Additional Content						12/31/2018</a:t>
            </a:r>
          </a:p>
          <a:p>
            <a:r>
              <a:rPr lang="en-US" sz="5000" dirty="0">
                <a:solidFill>
                  <a:srgbClr val="00B050"/>
                </a:solidFill>
              </a:rPr>
              <a:t>Develop MHB 5.6 Point Release (PR) &amp; 5.6 PCT Draft			12/31/2018</a:t>
            </a:r>
          </a:p>
          <a:p>
            <a:r>
              <a:rPr lang="en-US" sz="5000" dirty="0">
                <a:solidFill>
                  <a:srgbClr val="00B050"/>
                </a:solidFill>
              </a:rPr>
              <a:t>Create Scrub Sub-Team										2/1/2019</a:t>
            </a:r>
            <a:endParaRPr lang="en-US" sz="5000" dirty="0"/>
          </a:p>
          <a:p>
            <a:r>
              <a:rPr lang="en-US" sz="5000" dirty="0">
                <a:solidFill>
                  <a:srgbClr val="00B050"/>
                </a:solidFill>
              </a:rPr>
              <a:t>Issue Draft to IGQ ahead of February Meeting		  		2/13/2019</a:t>
            </a:r>
          </a:p>
          <a:p>
            <a:r>
              <a:rPr lang="en-US" sz="5000" dirty="0">
                <a:solidFill>
                  <a:srgbClr val="00B050"/>
                </a:solidFill>
              </a:rPr>
              <a:t>Approval for TIA-BPC Review of PR &amp; PCT    			  		2/20/2019</a:t>
            </a:r>
          </a:p>
          <a:p>
            <a:r>
              <a:rPr lang="en-US" sz="5000" dirty="0">
                <a:solidFill>
                  <a:srgbClr val="00B050"/>
                </a:solidFill>
              </a:rPr>
              <a:t>Submit PR &amp; PCT for TIA-BPC Comment Review				2/27/2019</a:t>
            </a:r>
          </a:p>
          <a:p>
            <a:r>
              <a:rPr lang="en-US" sz="5000" dirty="0">
                <a:solidFill>
                  <a:srgbClr val="00B050"/>
                </a:solidFill>
              </a:rPr>
              <a:t>TIA-BPC PR &amp; PCT Comment Review Ends (was 3/12)			3/15/2019</a:t>
            </a:r>
          </a:p>
          <a:p>
            <a:r>
              <a:rPr lang="en-US" sz="5000" dirty="0">
                <a:solidFill>
                  <a:srgbClr val="00B050"/>
                </a:solidFill>
              </a:rPr>
              <a:t>Results of PR &amp; PCT TIA-BPC Comment Review				3/20/2019</a:t>
            </a:r>
          </a:p>
          <a:p>
            <a:r>
              <a:rPr lang="en-US" sz="5000" dirty="0">
                <a:solidFill>
                  <a:srgbClr val="00B050"/>
                </a:solidFill>
              </a:rPr>
              <a:t>Implement Any Corrections for PR &amp; PCT						3/20/2019</a:t>
            </a:r>
          </a:p>
          <a:p>
            <a:r>
              <a:rPr lang="en-US" sz="5000" dirty="0">
                <a:solidFill>
                  <a:srgbClr val="00B050"/>
                </a:solidFill>
              </a:rPr>
              <a:t>Vote by IGQ to Initiate the Vote for TIA-BPC 	</a:t>
            </a:r>
            <a:r>
              <a:rPr lang="en-US" sz="5000" dirty="0"/>
              <a:t>				</a:t>
            </a:r>
            <a:r>
              <a:rPr lang="en-US" sz="5000" dirty="0">
                <a:solidFill>
                  <a:srgbClr val="00B050"/>
                </a:solidFill>
              </a:rPr>
              <a:t>3/20/2019</a:t>
            </a:r>
          </a:p>
          <a:p>
            <a:r>
              <a:rPr lang="en-US" sz="5000" dirty="0"/>
              <a:t>Vote by TIA-BPC to Approve PR &amp; PCT for Release Ends		</a:t>
            </a:r>
            <a:r>
              <a:rPr lang="en-US" sz="5000" dirty="0">
                <a:solidFill>
                  <a:srgbClr val="00B050"/>
                </a:solidFill>
              </a:rPr>
              <a:t>5/01/2019</a:t>
            </a:r>
          </a:p>
          <a:p>
            <a:r>
              <a:rPr lang="en-US" sz="5000" dirty="0"/>
              <a:t>Submit PR &amp; PCT for Publishing								</a:t>
            </a:r>
            <a:r>
              <a:rPr lang="en-US" sz="5000" dirty="0">
                <a:solidFill>
                  <a:srgbClr val="00B050"/>
                </a:solidFill>
              </a:rPr>
              <a:t>5/01/2019</a:t>
            </a:r>
            <a:endParaRPr lang="en-US" sz="5000" dirty="0"/>
          </a:p>
          <a:p>
            <a:r>
              <a:rPr lang="en-US" sz="5000" dirty="0"/>
              <a:t>Publish the PR &amp; PCT										</a:t>
            </a:r>
            <a:r>
              <a:rPr lang="en-US" sz="5000" dirty="0">
                <a:solidFill>
                  <a:srgbClr val="00B050"/>
                </a:solidFill>
              </a:rPr>
              <a:t>5/14/2019</a:t>
            </a:r>
          </a:p>
          <a:p>
            <a:r>
              <a:rPr lang="en-US" sz="5000" dirty="0"/>
              <a:t>Issue the PR &amp; PCT Alert									</a:t>
            </a:r>
            <a:r>
              <a:rPr lang="en-US" sz="5000" dirty="0">
                <a:solidFill>
                  <a:srgbClr val="00B050"/>
                </a:solidFill>
              </a:rPr>
              <a:t>5/14/2019</a:t>
            </a:r>
            <a:endParaRPr lang="en-US" sz="5000" dirty="0"/>
          </a:p>
          <a:p>
            <a:r>
              <a:rPr lang="en-US" sz="5000" dirty="0"/>
              <a:t>Effective Date of PR &amp; PCT									6/30/2019</a:t>
            </a:r>
          </a:p>
          <a:p>
            <a:r>
              <a:rPr lang="en-US" sz="5000" dirty="0"/>
              <a:t>Mandatory Adoption of PR &amp; PCT							12/31/2019</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51956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00A8-0DFA-4CB1-BA0D-5D66973F00A1}"/>
              </a:ext>
            </a:extLst>
          </p:cNvPr>
          <p:cNvSpPr>
            <a:spLocks noGrp="1"/>
          </p:cNvSpPr>
          <p:nvPr>
            <p:ph type="ctrTitle"/>
          </p:nvPr>
        </p:nvSpPr>
        <p:spPr/>
        <p:txBody>
          <a:bodyPr/>
          <a:lstStyle/>
          <a:p>
            <a:r>
              <a:rPr lang="en-US" dirty="0"/>
              <a:t>Revision Process</a:t>
            </a:r>
          </a:p>
        </p:txBody>
      </p:sp>
      <p:sp>
        <p:nvSpPr>
          <p:cNvPr id="3" name="Subtitle 2">
            <a:extLst>
              <a:ext uri="{FF2B5EF4-FFF2-40B4-BE49-F238E27FC236}">
                <a16:creationId xmlns:a16="http://schemas.microsoft.com/office/drawing/2014/main" id="{CD96C200-C95E-4D55-BDB9-EAC3B269392A}"/>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8A64807D-81F4-469D-BD32-AFEE9A1AECC2}"/>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336945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B1F35-D387-49A7-BA87-861B4DBEBA72}"/>
              </a:ext>
            </a:extLst>
          </p:cNvPr>
          <p:cNvSpPr>
            <a:spLocks noGrp="1"/>
          </p:cNvSpPr>
          <p:nvPr>
            <p:ph type="title"/>
          </p:nvPr>
        </p:nvSpPr>
        <p:spPr>
          <a:xfrm>
            <a:off x="838200" y="365125"/>
            <a:ext cx="10515600" cy="1325563"/>
          </a:xfrm>
        </p:spPr>
        <p:txBody>
          <a:bodyPr>
            <a:normAutofit/>
          </a:bodyPr>
          <a:lstStyle/>
          <a:p>
            <a:r>
              <a:rPr lang="en-US" sz="4000"/>
              <a:t>Handbook Production Process BPCP-031</a:t>
            </a:r>
            <a:endParaRPr lang="en-US" sz="4000" dirty="0"/>
          </a:p>
        </p:txBody>
      </p:sp>
      <p:sp>
        <p:nvSpPr>
          <p:cNvPr id="4" name="Footer Placeholder 3">
            <a:extLst>
              <a:ext uri="{FF2B5EF4-FFF2-40B4-BE49-F238E27FC236}">
                <a16:creationId xmlns:a16="http://schemas.microsoft.com/office/drawing/2014/main" id="{FE6E377E-9F96-4F39-A184-0DD3B9043387}"/>
              </a:ext>
            </a:extLst>
          </p:cNvPr>
          <p:cNvSpPr>
            <a:spLocks noGrp="1"/>
          </p:cNvSpPr>
          <p:nvPr>
            <p:ph type="ftr" sz="quarter" idx="11"/>
          </p:nvPr>
        </p:nvSpPr>
        <p:spPr>
          <a:xfrm>
            <a:off x="4038600" y="6356350"/>
            <a:ext cx="4114800" cy="365125"/>
          </a:xfrm>
        </p:spPr>
        <p:txBody>
          <a:bodyPr/>
          <a:lstStyle/>
          <a:p>
            <a:r>
              <a:rPr lang="en-US"/>
              <a:t>www.tiaonline.org | @tiaonline</a:t>
            </a:r>
            <a:endParaRPr lang="en-US" dirty="0"/>
          </a:p>
        </p:txBody>
      </p:sp>
      <p:grpSp>
        <p:nvGrpSpPr>
          <p:cNvPr id="16" name="Group 15">
            <a:extLst>
              <a:ext uri="{FF2B5EF4-FFF2-40B4-BE49-F238E27FC236}">
                <a16:creationId xmlns:a16="http://schemas.microsoft.com/office/drawing/2014/main" id="{541D9FB8-C155-4EEC-B270-8272A2C6EEE1}"/>
              </a:ext>
            </a:extLst>
          </p:cNvPr>
          <p:cNvGrpSpPr/>
          <p:nvPr/>
        </p:nvGrpSpPr>
        <p:grpSpPr>
          <a:xfrm>
            <a:off x="1059228" y="3302541"/>
            <a:ext cx="2052267" cy="2508608"/>
            <a:chOff x="979393" y="2027609"/>
            <a:chExt cx="2052267" cy="2508608"/>
          </a:xfrm>
        </p:grpSpPr>
        <p:sp>
          <p:nvSpPr>
            <p:cNvPr id="17" name="Text Box 123">
              <a:extLst>
                <a:ext uri="{FF2B5EF4-FFF2-40B4-BE49-F238E27FC236}">
                  <a16:creationId xmlns:a16="http://schemas.microsoft.com/office/drawing/2014/main" id="{AB59C8D1-899A-46F1-9EF4-CB04E58170D4}"/>
                </a:ext>
              </a:extLst>
            </p:cNvPr>
            <p:cNvSpPr txBox="1">
              <a:spLocks noChangeArrowheads="1"/>
            </p:cNvSpPr>
            <p:nvPr/>
          </p:nvSpPr>
          <p:spPr bwMode="auto">
            <a:xfrm>
              <a:off x="979393" y="2027609"/>
              <a:ext cx="2052267"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Times New Roman" panose="02020603050405020304" pitchFamily="18" charset="0"/>
                </a:defRPr>
              </a:lvl1pPr>
              <a:lvl2pPr marL="742950" indent="-285750">
                <a:defRPr sz="1000">
                  <a:solidFill>
                    <a:schemeClr val="tx1"/>
                  </a:solidFill>
                  <a:latin typeface="Times New Roman" panose="02020603050405020304" pitchFamily="18" charset="0"/>
                </a:defRPr>
              </a:lvl2pPr>
              <a:lvl3pPr marL="1143000" indent="-228600">
                <a:defRPr sz="1000">
                  <a:solidFill>
                    <a:schemeClr val="tx1"/>
                  </a:solidFill>
                  <a:latin typeface="Times New Roman" panose="02020603050405020304" pitchFamily="18" charset="0"/>
                </a:defRPr>
              </a:lvl3pPr>
              <a:lvl4pPr marL="1600200" indent="-228600">
                <a:defRPr sz="1000">
                  <a:solidFill>
                    <a:schemeClr val="tx1"/>
                  </a:solidFill>
                  <a:latin typeface="Times New Roman" panose="02020603050405020304" pitchFamily="18" charset="0"/>
                </a:defRPr>
              </a:lvl4pPr>
              <a:lvl5pPr marL="2057400" indent="-228600">
                <a:defRPr sz="1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000">
                  <a:solidFill>
                    <a:schemeClr val="tx1"/>
                  </a:solidFill>
                  <a:latin typeface="Times New Roman" panose="02020603050405020304" pitchFamily="18" charset="0"/>
                </a:defRPr>
              </a:lvl9pPr>
            </a:lstStyle>
            <a:p>
              <a:pPr marL="0" marR="0" lvl="0" indent="0" defTabSz="456618"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a:ln>
                    <a:noFill/>
                  </a:ln>
                  <a:solidFill>
                    <a:prstClr val="black"/>
                  </a:solidFill>
                  <a:effectLst/>
                  <a:uLnTx/>
                  <a:uFillTx/>
                  <a:latin typeface="Times New Roman" panose="02020603050405020304" pitchFamily="18" charset="0"/>
                </a:rPr>
                <a:t>Member Companies &amp;</a:t>
              </a:r>
            </a:p>
            <a:p>
              <a:pPr marL="0" marR="0" lvl="0" indent="0" defTabSz="456618"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a:ln>
                    <a:noFill/>
                  </a:ln>
                  <a:solidFill>
                    <a:prstClr val="black"/>
                  </a:solidFill>
                  <a:effectLst/>
                  <a:uLnTx/>
                  <a:uFillTx/>
                  <a:latin typeface="Times New Roman" panose="02020603050405020304" pitchFamily="18" charset="0"/>
                </a:rPr>
                <a:t>TL 9000 Users</a:t>
              </a:r>
            </a:p>
          </p:txBody>
        </p:sp>
        <p:grpSp>
          <p:nvGrpSpPr>
            <p:cNvPr id="18" name="Group 17">
              <a:extLst>
                <a:ext uri="{FF2B5EF4-FFF2-40B4-BE49-F238E27FC236}">
                  <a16:creationId xmlns:a16="http://schemas.microsoft.com/office/drawing/2014/main" id="{54EE4F11-5444-4949-AF5F-799BD6A8D2B4}"/>
                </a:ext>
              </a:extLst>
            </p:cNvPr>
            <p:cNvGrpSpPr/>
            <p:nvPr/>
          </p:nvGrpSpPr>
          <p:grpSpPr>
            <a:xfrm>
              <a:off x="979393" y="2489274"/>
              <a:ext cx="1457450" cy="2046943"/>
              <a:chOff x="979393" y="2489274"/>
              <a:chExt cx="1457450" cy="2046943"/>
            </a:xfrm>
          </p:grpSpPr>
          <p:sp>
            <p:nvSpPr>
              <p:cNvPr id="19" name="Text Box 6">
                <a:extLst>
                  <a:ext uri="{FF2B5EF4-FFF2-40B4-BE49-F238E27FC236}">
                    <a16:creationId xmlns:a16="http://schemas.microsoft.com/office/drawing/2014/main" id="{4A8880F4-5D13-444D-8840-6BB531504A51}"/>
                  </a:ext>
                </a:extLst>
              </p:cNvPr>
              <p:cNvSpPr txBox="1">
                <a:spLocks noChangeArrowheads="1"/>
              </p:cNvSpPr>
              <p:nvPr/>
            </p:nvSpPr>
            <p:spPr bwMode="auto">
              <a:xfrm>
                <a:off x="1443691" y="2489274"/>
                <a:ext cx="800219"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Solicited</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Web</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Training</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Questions</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SMEs</a:t>
                </a:r>
              </a:p>
            </p:txBody>
          </p:sp>
          <p:sp>
            <p:nvSpPr>
              <p:cNvPr id="20" name="TextBox 19">
                <a:extLst>
                  <a:ext uri="{FF2B5EF4-FFF2-40B4-BE49-F238E27FC236}">
                    <a16:creationId xmlns:a16="http://schemas.microsoft.com/office/drawing/2014/main" id="{B40D6595-D3A3-444E-B5FA-799B631EB72C}"/>
                  </a:ext>
                </a:extLst>
              </p:cNvPr>
              <p:cNvSpPr txBox="1"/>
              <p:nvPr/>
            </p:nvSpPr>
            <p:spPr>
              <a:xfrm>
                <a:off x="979393" y="3520554"/>
                <a:ext cx="1457450" cy="1015663"/>
              </a:xfrm>
              <a:prstGeom prst="rect">
                <a:avLst/>
              </a:prstGeom>
              <a:noFill/>
            </p:spPr>
            <p:txBody>
              <a:bodyPr wrap="none" rtlCol="0">
                <a:spAutoFit/>
              </a:bodyPr>
              <a:lstStyle/>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Standing sub-teams</a:t>
                </a: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Initiatives/Streams</a:t>
                </a:r>
              </a:p>
              <a:p>
                <a:pPr marL="0" marR="0" lvl="0" indent="0" defTabSz="456618"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Not all may be used </a:t>
                </a: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a point release</a:t>
                </a:r>
              </a:p>
            </p:txBody>
          </p:sp>
        </p:gr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8043" y="1480638"/>
            <a:ext cx="6491884" cy="4925859"/>
          </a:xfrm>
          <a:prstGeom prst="rect">
            <a:avLst/>
          </a:prstGeom>
        </p:spPr>
      </p:pic>
    </p:spTree>
    <p:extLst>
      <p:ext uri="{BB962C8B-B14F-4D97-AF65-F5344CB8AC3E}">
        <p14:creationId xmlns:p14="http://schemas.microsoft.com/office/powerpoint/2010/main" val="223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3" descr="BD0666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1" y="381001"/>
            <a:ext cx="2479675" cy="2425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1511" name="Group 7"/>
          <p:cNvGrpSpPr>
            <a:grpSpLocks/>
          </p:cNvGrpSpPr>
          <p:nvPr/>
        </p:nvGrpSpPr>
        <p:grpSpPr bwMode="auto">
          <a:xfrm>
            <a:off x="2082800" y="3446465"/>
            <a:ext cx="7924801" cy="2173287"/>
            <a:chOff x="352" y="2171"/>
            <a:chExt cx="4992" cy="1369"/>
          </a:xfrm>
        </p:grpSpPr>
        <p:pic>
          <p:nvPicPr>
            <p:cNvPr id="6150" name="Picture 4" descr="BD0492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3" y="2171"/>
              <a:ext cx="1591" cy="13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151" name="Text Box 5"/>
            <p:cNvSpPr txBox="1">
              <a:spLocks noChangeArrowheads="1"/>
            </p:cNvSpPr>
            <p:nvPr/>
          </p:nvSpPr>
          <p:spPr bwMode="auto">
            <a:xfrm>
              <a:off x="352" y="2554"/>
              <a:ext cx="3097" cy="6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ctr" defTabSz="914377">
                <a:spcBef>
                  <a:spcPct val="0"/>
                </a:spcBef>
              </a:pPr>
              <a:r>
                <a:rPr lang="en-US" b="1" kern="0" dirty="0">
                  <a:solidFill>
                    <a:srgbClr val="1D8EEA"/>
                  </a:solidFill>
                  <a:cs typeface="Arial" charset="0"/>
                </a:rPr>
                <a:t>Sub-teams are where  </a:t>
              </a:r>
            </a:p>
            <a:p>
              <a:pPr algn="ctr" defTabSz="914377">
                <a:spcBef>
                  <a:spcPct val="0"/>
                </a:spcBef>
              </a:pPr>
              <a:r>
                <a:rPr lang="en-US" b="1" kern="0" dirty="0">
                  <a:solidFill>
                    <a:srgbClr val="1D8EEA"/>
                  </a:solidFill>
                  <a:cs typeface="Arial" charset="0"/>
                </a:rPr>
                <a:t>  new ideas are developed…</a:t>
              </a:r>
            </a:p>
          </p:txBody>
        </p:sp>
      </p:grpSp>
      <p:sp>
        <p:nvSpPr>
          <p:cNvPr id="6148" name="Text Box 6"/>
          <p:cNvSpPr txBox="1">
            <a:spLocks noChangeArrowheads="1"/>
          </p:cNvSpPr>
          <p:nvPr/>
        </p:nvSpPr>
        <p:spPr bwMode="auto">
          <a:xfrm>
            <a:off x="1676402" y="1082677"/>
            <a:ext cx="5591595"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b="1" kern="0" dirty="0">
                <a:solidFill>
                  <a:srgbClr val="1D8EEA"/>
                </a:solidFill>
                <a:cs typeface="Arial" charset="0"/>
              </a:rPr>
              <a:t>Why are  sub-teams important?</a:t>
            </a:r>
          </a:p>
        </p:txBody>
      </p:sp>
      <p:sp>
        <p:nvSpPr>
          <p:cNvPr id="6149"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2D498EA8-A3B3-46C7-A5AE-4E41DBAB6BE8}" type="slidenum">
              <a:rPr lang="en-US" sz="1200" kern="0">
                <a:cs typeface="Arial" charset="0"/>
              </a:rPr>
              <a:pPr algn="r" defTabSz="914377">
                <a:spcBef>
                  <a:spcPct val="0"/>
                </a:spcBef>
              </a:pPr>
              <a:t>6</a:t>
            </a:fld>
            <a:endParaRPr lang="en-US" sz="1200" kern="0" dirty="0">
              <a:cs typeface="Arial" charset="0"/>
            </a:endParaRPr>
          </a:p>
        </p:txBody>
      </p:sp>
    </p:spTree>
    <p:extLst>
      <p:ext uri="{BB962C8B-B14F-4D97-AF65-F5344CB8AC3E}">
        <p14:creationId xmlns:p14="http://schemas.microsoft.com/office/powerpoint/2010/main" val="3600172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p:cNvSpPr>
          <p:nvPr/>
        </p:nvSpPr>
        <p:spPr bwMode="black">
          <a:xfrm>
            <a:off x="1981200" y="3048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defTabSz="914377">
              <a:spcBef>
                <a:spcPct val="0"/>
              </a:spcBef>
            </a:pPr>
            <a:r>
              <a:rPr lang="en-US" sz="4400" kern="0" dirty="0"/>
              <a:t>Contributing Sub-teams</a:t>
            </a:r>
            <a:r>
              <a:rPr lang="en-US" sz="4400" kern="0" dirty="0">
                <a:latin typeface="Times" pitchFamily="18" charset="0"/>
              </a:rPr>
              <a:t> </a:t>
            </a:r>
          </a:p>
        </p:txBody>
      </p:sp>
      <p:pic>
        <p:nvPicPr>
          <p:cNvPr id="7172" name="Picture 9" descr="teamwork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04150" y="3508069"/>
            <a:ext cx="2959100" cy="228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3"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2AFD312C-1AC6-442D-8F03-E9AD173C6C3B}" type="slidenum">
              <a:rPr lang="en-US" sz="1200" kern="0">
                <a:cs typeface="Arial" charset="0"/>
              </a:rPr>
              <a:pPr algn="r" defTabSz="914377">
                <a:spcBef>
                  <a:spcPct val="0"/>
                </a:spcBef>
              </a:pPr>
              <a:t>7</a:t>
            </a:fld>
            <a:endParaRPr lang="en-US" sz="1200" kern="0" dirty="0">
              <a:cs typeface="Arial" charset="0"/>
            </a:endParaRPr>
          </a:p>
        </p:txBody>
      </p:sp>
      <p:sp>
        <p:nvSpPr>
          <p:cNvPr id="22536" name="Rectangle 3"/>
          <p:cNvSpPr>
            <a:spLocks/>
          </p:cNvSpPr>
          <p:nvPr/>
        </p:nvSpPr>
        <p:spPr bwMode="black">
          <a:xfrm>
            <a:off x="1367084" y="14478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891" indent="-342891" defTabSz="914377"/>
            <a:r>
              <a:rPr lang="en-US" sz="4267" kern="0" dirty="0">
                <a:solidFill>
                  <a:srgbClr val="1D8EEA"/>
                </a:solidFill>
              </a:rPr>
              <a:t>PDR Evaluation</a:t>
            </a:r>
          </a:p>
          <a:p>
            <a:pPr marL="342891" indent="-342891" defTabSz="914377"/>
            <a:r>
              <a:rPr lang="en-US" sz="4267" kern="0" dirty="0">
                <a:solidFill>
                  <a:srgbClr val="1D8EEA"/>
                </a:solidFill>
              </a:rPr>
              <a:t>MHB R5.6</a:t>
            </a:r>
          </a:p>
          <a:p>
            <a:pPr marL="342891" indent="-342891" defTabSz="914377"/>
            <a:r>
              <a:rPr lang="en-US" sz="4267" kern="0" dirty="0">
                <a:solidFill>
                  <a:srgbClr val="1D8EEA"/>
                </a:solidFill>
              </a:rPr>
              <a:t>Product &amp; Service Categories</a:t>
            </a:r>
          </a:p>
          <a:p>
            <a:pPr marL="342891" indent="-342891" defTabSz="914377"/>
            <a:endParaRPr lang="en-US" sz="2400" kern="0" dirty="0">
              <a:solidFill>
                <a:sysClr val="windowText" lastClr="000000"/>
              </a:solidFill>
              <a:latin typeface="Times" pitchFamily="18" charset="0"/>
            </a:endParaRPr>
          </a:p>
        </p:txBody>
      </p:sp>
    </p:spTree>
    <p:extLst>
      <p:ext uri="{BB962C8B-B14F-4D97-AF65-F5344CB8AC3E}">
        <p14:creationId xmlns:p14="http://schemas.microsoft.com/office/powerpoint/2010/main" val="101030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noFill/>
          <a:ln>
            <a:solidFill>
              <a:srgbClr val="000000"/>
            </a:solidFill>
            <a:miter lim="800000"/>
            <a:headEnd/>
            <a:tailEnd/>
          </a:ln>
        </p:spPr>
        <p:txBody>
          <a:bodyPr vert="horz" wrap="square" lIns="91440" tIns="45720" rIns="91440" bIns="45720" numCol="1" rtlCol="0" anchor="t" anchorCtr="0" compatLnSpc="1">
            <a:prstTxWarp prst="textNoShape">
              <a:avLst/>
            </a:prstTxWarp>
            <a:normAutofit/>
          </a:bodyPr>
          <a:lstStyle/>
          <a:p>
            <a:r>
              <a:rPr lang="en-US" kern="1200" dirty="0">
                <a:solidFill>
                  <a:schemeClr val="tx1"/>
                </a:solidFill>
                <a:latin typeface="Calibri" pitchFamily="34" charset="0"/>
                <a:ea typeface="+mn-ea"/>
                <a:cs typeface="+mn-cs"/>
              </a:rPr>
              <a:t>Why Join a Sub-team?</a:t>
            </a:r>
          </a:p>
        </p:txBody>
      </p:sp>
      <p:sp>
        <p:nvSpPr>
          <p:cNvPr id="8195" name="Rectangle 3"/>
          <p:cNvSpPr>
            <a:spLocks noGrp="1" noChangeArrowheads="1"/>
          </p:cNvSpPr>
          <p:nvPr>
            <p:ph sz="quarter" idx="10"/>
          </p:nvPr>
        </p:nvSpPr>
        <p:spPr bwMode="auto">
          <a:xfrm>
            <a:off x="533400" y="1587329"/>
            <a:ext cx="10972800" cy="4899025"/>
          </a:xfrm>
          <a:noFill/>
          <a:ln>
            <a:solidFill>
              <a:srgbClr val="000000"/>
            </a:solidFill>
            <a:miter lim="800000"/>
            <a:headEnd/>
            <a:tailEnd/>
          </a:ln>
        </p:spPr>
        <p:txBody>
          <a:bodyPr vert="horz" wrap="square" lIns="91440" tIns="45720" rIns="91440" bIns="45720" numCol="1" rtlCol="0" anchor="t" anchorCtr="0" compatLnSpc="1">
            <a:prstTxWarp prst="textNoShape">
              <a:avLst/>
            </a:prstTxWarp>
            <a:normAutofit/>
          </a:bodyPr>
          <a:lstStyle/>
          <a:p>
            <a:pPr>
              <a:lnSpc>
                <a:spcPct val="90000"/>
              </a:lnSpc>
            </a:pPr>
            <a:r>
              <a:rPr lang="en-US" dirty="0">
                <a:solidFill>
                  <a:srgbClr val="1D8EEA"/>
                </a:solidFill>
                <a:latin typeface="Calibri" pitchFamily="34" charset="0"/>
              </a:rPr>
              <a:t>Are where ideas are turned into reality  </a:t>
            </a:r>
          </a:p>
          <a:p>
            <a:pPr>
              <a:lnSpc>
                <a:spcPct val="90000"/>
              </a:lnSpc>
            </a:pPr>
            <a:r>
              <a:rPr lang="en-US" dirty="0">
                <a:solidFill>
                  <a:srgbClr val="1D8EEA"/>
                </a:solidFill>
                <a:latin typeface="Calibri" pitchFamily="34" charset="0"/>
              </a:rPr>
              <a:t>Are key to enhancing TL 9000 and the Forum </a:t>
            </a:r>
          </a:p>
          <a:p>
            <a:pPr>
              <a:lnSpc>
                <a:spcPct val="90000"/>
              </a:lnSpc>
            </a:pPr>
            <a:r>
              <a:rPr lang="en-US" dirty="0">
                <a:solidFill>
                  <a:srgbClr val="1D8EEA"/>
                </a:solidFill>
                <a:latin typeface="Calibri" pitchFamily="34" charset="0"/>
              </a:rPr>
              <a:t>Meet “virtually” and don’t require travel</a:t>
            </a:r>
          </a:p>
          <a:p>
            <a:pPr>
              <a:lnSpc>
                <a:spcPct val="90000"/>
              </a:lnSpc>
            </a:pPr>
            <a:r>
              <a:rPr lang="en-US" dirty="0">
                <a:solidFill>
                  <a:srgbClr val="1D8EEA"/>
                </a:solidFill>
                <a:latin typeface="Calibri" pitchFamily="34" charset="0"/>
              </a:rPr>
              <a:t>Great opportunities for sharing, learning, and networking</a:t>
            </a:r>
          </a:p>
          <a:p>
            <a:pPr>
              <a:lnSpc>
                <a:spcPct val="90000"/>
              </a:lnSpc>
            </a:pPr>
            <a:r>
              <a:rPr lang="en-US" dirty="0">
                <a:solidFill>
                  <a:srgbClr val="1D8EEA"/>
                </a:solidFill>
                <a:latin typeface="Calibri" pitchFamily="34" charset="0"/>
              </a:rPr>
              <a:t>Provide leadership opportunities</a:t>
            </a:r>
          </a:p>
          <a:p>
            <a:pPr>
              <a:lnSpc>
                <a:spcPct val="90000"/>
              </a:lnSpc>
            </a:pPr>
            <a:r>
              <a:rPr lang="en-US" dirty="0">
                <a:solidFill>
                  <a:srgbClr val="1D8EEA"/>
                </a:solidFill>
                <a:latin typeface="Calibri" pitchFamily="34" charset="0"/>
              </a:rPr>
              <a:t>Support professional growth</a:t>
            </a:r>
          </a:p>
          <a:p>
            <a:pPr>
              <a:lnSpc>
                <a:spcPct val="90000"/>
              </a:lnSpc>
            </a:pPr>
            <a:r>
              <a:rPr lang="en-US" dirty="0">
                <a:solidFill>
                  <a:srgbClr val="1D8EEA"/>
                </a:solidFill>
                <a:latin typeface="Calibri" pitchFamily="34" charset="0"/>
              </a:rPr>
              <a:t>Support requirements for individual TL certification</a:t>
            </a:r>
          </a:p>
          <a:p>
            <a:pPr>
              <a:lnSpc>
                <a:spcPct val="90000"/>
              </a:lnSpc>
            </a:pPr>
            <a:r>
              <a:rPr lang="en-US" dirty="0">
                <a:solidFill>
                  <a:schemeClr val="bg1"/>
                </a:solidFill>
                <a:latin typeface="Calibri" pitchFamily="34" charset="0"/>
              </a:rPr>
              <a:t>Provide recognition</a:t>
            </a:r>
          </a:p>
          <a:p>
            <a:pPr>
              <a:lnSpc>
                <a:spcPct val="90000"/>
              </a:lnSpc>
            </a:pPr>
            <a:endParaRPr lang="en-US" dirty="0">
              <a:solidFill>
                <a:schemeClr val="bg1"/>
              </a:solidFill>
              <a:latin typeface="Calibri" pitchFamily="34" charset="0"/>
            </a:endParaRPr>
          </a:p>
          <a:p>
            <a:pPr>
              <a:lnSpc>
                <a:spcPct val="90000"/>
              </a:lnSpc>
            </a:pPr>
            <a:endParaRPr lang="en-US" dirty="0"/>
          </a:p>
        </p:txBody>
      </p:sp>
      <p:sp>
        <p:nvSpPr>
          <p:cNvPr id="8196" name="Text Box 4"/>
          <p:cNvSpPr txBox="1">
            <a:spLocks noChangeArrowheads="1"/>
          </p:cNvSpPr>
          <p:nvPr/>
        </p:nvSpPr>
        <p:spPr bwMode="auto">
          <a:xfrm>
            <a:off x="895220" y="725885"/>
            <a:ext cx="2424062" cy="6667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sz="3733" b="1" kern="0" dirty="0">
                <a:solidFill>
                  <a:srgbClr val="1D8EEA"/>
                </a:solidFill>
                <a:cs typeface="Arial" charset="0"/>
              </a:rPr>
              <a:t>Sub-teams:</a:t>
            </a:r>
            <a:endParaRPr lang="en-US" sz="3733" kern="0" dirty="0">
              <a:solidFill>
                <a:srgbClr val="1D8EEA"/>
              </a:solidFill>
              <a:cs typeface="Arial" charset="0"/>
            </a:endParaRPr>
          </a:p>
        </p:txBody>
      </p:sp>
      <p:sp>
        <p:nvSpPr>
          <p:cNvPr id="8197" name="Text Box 5"/>
          <p:cNvSpPr txBox="1">
            <a:spLocks noChangeArrowheads="1"/>
          </p:cNvSpPr>
          <p:nvPr/>
        </p:nvSpPr>
        <p:spPr bwMode="auto">
          <a:xfrm>
            <a:off x="1902005" y="5547764"/>
            <a:ext cx="8185254" cy="707886"/>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sz="2000" b="1" kern="0" dirty="0">
                <a:solidFill>
                  <a:schemeClr val="tx1"/>
                </a:solidFill>
                <a:cs typeface="Arial" charset="0"/>
              </a:rPr>
              <a:t>Thank-you to the many who participated in IGQ and Oversight Workgroups</a:t>
            </a:r>
          </a:p>
          <a:p>
            <a:pPr defTabSz="914377">
              <a:spcBef>
                <a:spcPct val="0"/>
              </a:spcBef>
            </a:pPr>
            <a:r>
              <a:rPr lang="en-US" sz="2000" b="1" kern="0" dirty="0">
                <a:solidFill>
                  <a:schemeClr val="tx1"/>
                </a:solidFill>
                <a:cs typeface="Arial" charset="0"/>
              </a:rPr>
              <a:t>and sub-teams to make TL 9000 Measurements Point Release 5.6 possible!</a:t>
            </a:r>
          </a:p>
        </p:txBody>
      </p:sp>
      <p:sp>
        <p:nvSpPr>
          <p:cNvPr id="8198"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B8C4FA31-F598-466A-9E40-84D131870A07}" type="slidenum">
              <a:rPr lang="en-US" sz="1200" kern="0">
                <a:cs typeface="Arial" charset="0"/>
              </a:rPr>
              <a:pPr algn="r" defTabSz="914377">
                <a:spcBef>
                  <a:spcPct val="0"/>
                </a:spcBef>
              </a:pPr>
              <a:t>8</a:t>
            </a:fld>
            <a:endParaRPr lang="en-US" sz="1200" kern="0" dirty="0">
              <a:cs typeface="Arial" charset="0"/>
            </a:endParaRPr>
          </a:p>
        </p:txBody>
      </p:sp>
    </p:spTree>
    <p:extLst>
      <p:ext uri="{BB962C8B-B14F-4D97-AF65-F5344CB8AC3E}">
        <p14:creationId xmlns:p14="http://schemas.microsoft.com/office/powerpoint/2010/main" val="275568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D492-D659-44F5-B59E-53AF6E9CADF9}"/>
              </a:ext>
            </a:extLst>
          </p:cNvPr>
          <p:cNvSpPr>
            <a:spLocks noGrp="1"/>
          </p:cNvSpPr>
          <p:nvPr>
            <p:ph type="title"/>
          </p:nvPr>
        </p:nvSpPr>
        <p:spPr/>
        <p:txBody>
          <a:bodyPr/>
          <a:lstStyle/>
          <a:p>
            <a:r>
              <a:rPr lang="en-US" dirty="0"/>
              <a:t>Changes</a:t>
            </a:r>
          </a:p>
        </p:txBody>
      </p:sp>
      <p:sp>
        <p:nvSpPr>
          <p:cNvPr id="3" name="Text Placeholder 2">
            <a:extLst>
              <a:ext uri="{FF2B5EF4-FFF2-40B4-BE49-F238E27FC236}">
                <a16:creationId xmlns:a16="http://schemas.microsoft.com/office/drawing/2014/main" id="{3C30498E-BBA0-4042-8FE4-40232EE32BB6}"/>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E3E0DE4E-BD3A-45DA-8954-3E43CC5891D1}"/>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3207715218"/>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923</TotalTime>
  <Words>756</Words>
  <Application>Microsoft Office PowerPoint</Application>
  <PresentationFormat>Widescreen</PresentationFormat>
  <Paragraphs>148</Paragraphs>
  <Slides>22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Open Sans Light</vt:lpstr>
      <vt:lpstr>Times</vt:lpstr>
      <vt:lpstr>Times New Roman</vt:lpstr>
      <vt:lpstr>Office Theme</vt:lpstr>
      <vt:lpstr>1_Office Theme</vt:lpstr>
      <vt:lpstr>R5.6 Measurements Change Summary</vt:lpstr>
      <vt:lpstr>Content for R5.6 MHB Point Release</vt:lpstr>
      <vt:lpstr>MHB / PCT 5.6 Release Milestones</vt:lpstr>
      <vt:lpstr>Revision Process</vt:lpstr>
      <vt:lpstr>Handbook Production Process BPCP-031</vt:lpstr>
      <vt:lpstr>PowerPoint Presentation</vt:lpstr>
      <vt:lpstr>PowerPoint Presentation</vt:lpstr>
      <vt:lpstr>Why Join a Sub-team?</vt:lpstr>
      <vt:lpstr>Changes</vt:lpstr>
      <vt:lpstr>Description of Handbook change </vt:lpstr>
      <vt:lpstr>Section 4.2.5 with changes marked</vt:lpstr>
      <vt:lpstr>Section 4.2.5 with changes accepted</vt:lpstr>
      <vt:lpstr>Section 4.2.6 with changes marked</vt:lpstr>
      <vt:lpstr>Section 4.2.6 with changes accepted</vt:lpstr>
      <vt:lpstr>Figure 4.2.6-1 Product Life Cycle and TL 9000 Data Submission with changes marked</vt:lpstr>
      <vt:lpstr>Section 5.1.2 with changes marked</vt:lpstr>
      <vt:lpstr>Product and Service Category Tables</vt:lpstr>
      <vt:lpstr>Point Release Certification</vt:lpstr>
      <vt:lpstr>Point Release Certification Rules</vt:lpstr>
      <vt:lpstr>Point Release Certification Rules</vt:lpstr>
      <vt:lpstr>Point Release Publication and Pricing</vt:lpstr>
      <vt:lpstr>Point Release Publication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Simmons</dc:creator>
  <cp:lastModifiedBy>Tom Yohe</cp:lastModifiedBy>
  <cp:revision>58</cp:revision>
  <cp:lastPrinted>2018-01-05T15:20:43Z</cp:lastPrinted>
  <dcterms:created xsi:type="dcterms:W3CDTF">2018-01-05T00:24:50Z</dcterms:created>
  <dcterms:modified xsi:type="dcterms:W3CDTF">2019-05-01T15:55:27Z</dcterms:modified>
</cp:coreProperties>
</file>